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2" r:id="rId3"/>
    <p:sldId id="257" r:id="rId4"/>
    <p:sldId id="258" r:id="rId5"/>
    <p:sldId id="263" r:id="rId6"/>
    <p:sldId id="264" r:id="rId7"/>
    <p:sldId id="265" r:id="rId8"/>
    <p:sldId id="259"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1"/>
    <p:restoredTop sz="83186"/>
  </p:normalViewPr>
  <p:slideViewPr>
    <p:cSldViewPr snapToGrid="0">
      <p:cViewPr>
        <p:scale>
          <a:sx n="154" d="100"/>
          <a:sy n="154" d="100"/>
        </p:scale>
        <p:origin x="864" y="112"/>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98" d="100"/>
          <a:sy n="98" d="100"/>
        </p:scale>
        <p:origin x="25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008F9-BB9E-434E-9B53-47606DF3E35B}" type="datetimeFigureOut">
              <a:rPr lang="en-US" smtClean="0"/>
              <a:t>6/19/25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E05A8-A087-B844-932B-914A762723A0}" type="slidenum">
              <a:rPr lang="en-US" smtClean="0"/>
              <a:t>‹#›</a:t>
            </a:fld>
            <a:endParaRPr lang="en-US"/>
          </a:p>
        </p:txBody>
      </p:sp>
    </p:spTree>
    <p:extLst>
      <p:ext uri="{BB962C8B-B14F-4D97-AF65-F5344CB8AC3E}">
        <p14:creationId xmlns:p14="http://schemas.microsoft.com/office/powerpoint/2010/main" val="2836342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Maize (</a:t>
            </a:r>
            <a:r>
              <a:rPr lang="en-US" sz="18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Zea</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mays ssp. mays</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one of the most important commercial crops in the world nowadays, is domesticated from a wild weed, teosinte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Zea</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mays ssp. </a:t>
            </a:r>
            <a:r>
              <a:rPr lang="en-US" sz="18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parviglumis</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in Mexico more than 7000 years ago.(Flint-Garcia, 2013). During the domestication process, 2 to 4 percent of the maize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genome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were changed to meet the better agriculture perspective, while suffering the loss of genetic diversity</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significant nutrition content differences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between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teosinte and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landrace</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especially the increase of starch content and decrease the protein content during domestication</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Aft>
                <a:spcPts val="8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gut microbiome plays a critical role in host health, influencing digestion, immune response, and even behavior.</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000000"/>
                </a:solidFill>
                <a:effectLst/>
                <a:latin typeface="Times New Roman" panose="02020603050405020304" pitchFamily="18" charset="0"/>
                <a:ea typeface="Times New Roman" panose="02020603050405020304" pitchFamily="18" charset="0"/>
              </a:rPr>
              <a:t>The hypothesis driving this study is that </a:t>
            </a:r>
            <a:r>
              <a:rPr lang="en-US" sz="1800" b="1" kern="0" dirty="0">
                <a:solidFill>
                  <a:srgbClr val="000000"/>
                </a:solidFill>
                <a:effectLst/>
                <a:latin typeface="Times New Roman" panose="02020603050405020304" pitchFamily="18" charset="0"/>
                <a:ea typeface="Times New Roman" panose="02020603050405020304" pitchFamily="18" charset="0"/>
              </a:rPr>
              <a:t>teosinte and landrace maize differentially shape gut microbiome diversity and composition</a:t>
            </a:r>
            <a:r>
              <a:rPr lang="en-US" sz="1800" kern="0" dirty="0">
                <a:solidFill>
                  <a:srgbClr val="000000"/>
                </a:solidFill>
                <a:effectLst/>
                <a:latin typeface="Times New Roman" panose="02020603050405020304" pitchFamily="18" charset="0"/>
                <a:ea typeface="Times New Roman" panose="02020603050405020304" pitchFamily="18" charset="0"/>
              </a:rPr>
              <a:t>, leading to distinct microbial community structures potentially.</a:t>
            </a:r>
            <a:r>
              <a:rPr lang="en-US" sz="2800" dirty="0">
                <a:effectLst/>
              </a:rPr>
              <a:t> </a:t>
            </a:r>
            <a:r>
              <a:rPr lang="en-US" altLang="zh-CN" sz="2800" dirty="0">
                <a:effectLst/>
              </a:rPr>
              <a:t>I</a:t>
            </a:r>
            <a:r>
              <a:rPr lang="zh-CN" altLang="en-US" sz="2800" dirty="0">
                <a:effectLst/>
              </a:rPr>
              <a:t> </a:t>
            </a:r>
            <a:r>
              <a:rPr lang="en-US" altLang="zh-CN" sz="2800" dirty="0">
                <a:effectLst/>
              </a:rPr>
              <a:t>in</a:t>
            </a:r>
            <a:r>
              <a:rPr lang="zh-CN" altLang="en-US" sz="2800" dirty="0">
                <a:effectLst/>
              </a:rPr>
              <a:t> </a:t>
            </a:r>
            <a:r>
              <a:rPr lang="en-US" altLang="zh-CN" sz="2800" dirty="0">
                <a:effectLst/>
              </a:rPr>
              <a:t>following,</a:t>
            </a:r>
            <a:r>
              <a:rPr lang="zh-CN" altLang="en-US" sz="2800" dirty="0">
                <a:effectLst/>
              </a:rPr>
              <a:t> </a:t>
            </a:r>
            <a:r>
              <a:rPr lang="en-US" altLang="zh-CN" sz="2800" dirty="0">
                <a:effectLst/>
              </a:rPr>
              <a:t>I</a:t>
            </a:r>
            <a:r>
              <a:rPr lang="zh-CN" altLang="en-US" sz="2800" dirty="0">
                <a:effectLst/>
              </a:rPr>
              <a:t> </a:t>
            </a:r>
            <a:r>
              <a:rPr lang="en-US" altLang="zh-CN" sz="2800" dirty="0">
                <a:effectLst/>
              </a:rPr>
              <a:t>will</a:t>
            </a:r>
            <a:r>
              <a:rPr lang="zh-CN" altLang="en-US" sz="2800" dirty="0">
                <a:effectLst/>
              </a:rPr>
              <a:t> </a:t>
            </a:r>
            <a:r>
              <a:rPr lang="en-US" altLang="zh-CN" sz="2800" dirty="0">
                <a:effectLst/>
              </a:rPr>
              <a:t>investigate</a:t>
            </a:r>
            <a:r>
              <a:rPr lang="zh-CN" altLang="en-US" sz="2800" dirty="0">
                <a:effectLst/>
              </a:rPr>
              <a:t> </a:t>
            </a:r>
            <a:r>
              <a:rPr lang="en-US" altLang="zh-CN" sz="2800" dirty="0">
                <a:effectLst/>
              </a:rPr>
              <a:t>how</a:t>
            </a:r>
            <a:r>
              <a:rPr lang="zh-CN" altLang="en-US" sz="2800" dirty="0">
                <a:effectLst/>
              </a:rPr>
              <a:t> </a:t>
            </a:r>
            <a:r>
              <a:rPr lang="en-US" altLang="zh-CN" sz="2800" dirty="0">
                <a:effectLst/>
              </a:rPr>
              <a:t>maize</a:t>
            </a:r>
            <a:r>
              <a:rPr lang="zh-CN" altLang="en-US" sz="2800" dirty="0">
                <a:effectLst/>
              </a:rPr>
              <a:t> </a:t>
            </a:r>
            <a:r>
              <a:rPr lang="en-US" altLang="zh-CN" sz="2800" dirty="0">
                <a:effectLst/>
              </a:rPr>
              <a:t>and</a:t>
            </a:r>
            <a:r>
              <a:rPr lang="zh-CN" altLang="en-US" sz="2800" dirty="0">
                <a:effectLst/>
              </a:rPr>
              <a:t> </a:t>
            </a:r>
            <a:r>
              <a:rPr lang="en-US" altLang="zh-CN" sz="2800" dirty="0" err="1">
                <a:effectLst/>
              </a:rPr>
              <a:t>teosinet</a:t>
            </a:r>
            <a:r>
              <a:rPr lang="zh-CN" altLang="en-US" sz="2800" dirty="0">
                <a:effectLst/>
              </a:rPr>
              <a:t> </a:t>
            </a:r>
            <a:r>
              <a:rPr lang="en-US" altLang="zh-CN" sz="2800" dirty="0">
                <a:effectLst/>
              </a:rPr>
              <a:t>differently</a:t>
            </a:r>
            <a:r>
              <a:rPr lang="zh-CN" altLang="en-US" sz="2800" dirty="0">
                <a:effectLst/>
              </a:rPr>
              <a:t> </a:t>
            </a:r>
            <a:r>
              <a:rPr lang="en-US" altLang="zh-CN" sz="2800" dirty="0">
                <a:effectLst/>
              </a:rPr>
              <a:t>shift</a:t>
            </a:r>
            <a:r>
              <a:rPr lang="zh-CN" altLang="en-US" sz="2800" dirty="0">
                <a:effectLst/>
              </a:rPr>
              <a:t> </a:t>
            </a:r>
            <a:r>
              <a:rPr lang="en-US" altLang="zh-CN" sz="2800" dirty="0">
                <a:effectLst/>
              </a:rPr>
              <a:t>gut</a:t>
            </a:r>
            <a:r>
              <a:rPr lang="zh-CN" altLang="en-US" sz="2800" dirty="0">
                <a:effectLst/>
              </a:rPr>
              <a:t> </a:t>
            </a:r>
            <a:r>
              <a:rPr lang="en-US" altLang="zh-CN" sz="2800" dirty="0">
                <a:effectLst/>
              </a:rPr>
              <a:t>microbiomes</a:t>
            </a:r>
            <a:r>
              <a:rPr lang="zh-CN" altLang="en-US" sz="2800" dirty="0">
                <a:effectLst/>
              </a:rPr>
              <a:t> </a:t>
            </a:r>
            <a:r>
              <a:rPr lang="en-US" altLang="zh-CN" sz="2800" dirty="0">
                <a:effectLst/>
              </a:rPr>
              <a:t>and</a:t>
            </a:r>
            <a:r>
              <a:rPr lang="zh-CN" altLang="en-US" sz="2800" dirty="0">
                <a:effectLst/>
              </a:rPr>
              <a:t> </a:t>
            </a:r>
            <a:r>
              <a:rPr lang="en-US" altLang="zh-CN" sz="2800" dirty="0">
                <a:effectLst/>
              </a:rPr>
              <a:t>the</a:t>
            </a:r>
            <a:r>
              <a:rPr lang="zh-CN" altLang="en-US" sz="2800" dirty="0">
                <a:effectLst/>
              </a:rPr>
              <a:t> </a:t>
            </a:r>
            <a:r>
              <a:rPr lang="en-US" altLang="zh-CN" sz="2800" dirty="0">
                <a:effectLst/>
              </a:rPr>
              <a:t>use</a:t>
            </a:r>
            <a:r>
              <a:rPr lang="zh-CN" altLang="en-US" sz="2800" dirty="0">
                <a:effectLst/>
              </a:rPr>
              <a:t> </a:t>
            </a:r>
            <a:r>
              <a:rPr lang="en-US" altLang="zh-CN" sz="2800" dirty="0">
                <a:effectLst/>
              </a:rPr>
              <a:t>the</a:t>
            </a:r>
            <a:r>
              <a:rPr lang="zh-CN" altLang="en-US" sz="2800" dirty="0">
                <a:effectLst/>
              </a:rPr>
              <a:t> </a:t>
            </a:r>
            <a:r>
              <a:rPr lang="en-US" altLang="zh-CN" sz="2800" dirty="0" err="1">
                <a:effectLst/>
              </a:rPr>
              <a:t>populaitonand</a:t>
            </a:r>
            <a:r>
              <a:rPr lang="zh-CN" altLang="en-US" sz="2800" dirty="0">
                <a:effectLst/>
              </a:rPr>
              <a:t> </a:t>
            </a:r>
            <a:b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Maize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seeds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were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grinder</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into</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power</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before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digestion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oral</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digestion,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stomach</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digestion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small</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intestine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digestion&amp;dialylsis</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seeds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were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treated</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fecal</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samples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simulate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fermentation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process.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gut</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microbiome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DNA</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extraction</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sequencing</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were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done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before</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further</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analysis.</a:t>
            </a:r>
            <a:r>
              <a:rPr lang="zh-CN" alt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CADE05A8-A087-B844-932B-914A762723A0}" type="slidenum">
              <a:rPr lang="en-US" smtClean="0"/>
              <a:t>1</a:t>
            </a:fld>
            <a:endParaRPr lang="en-US"/>
          </a:p>
        </p:txBody>
      </p:sp>
    </p:spTree>
    <p:extLst>
      <p:ext uri="{BB962C8B-B14F-4D97-AF65-F5344CB8AC3E}">
        <p14:creationId xmlns:p14="http://schemas.microsoft.com/office/powerpoint/2010/main" val="314016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dirty="0">
                <a:effectLst/>
                <a:latin typeface="Times New Roman" panose="02020603050405020304" pitchFamily="18" charset="0"/>
                <a:ea typeface="DengXian" panose="02010600030101010101" pitchFamily="2" charset="-122"/>
              </a:rPr>
              <a:t>For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plot</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f</a:t>
            </a:r>
            <a:r>
              <a:rPr lang="en-US" sz="1800" dirty="0">
                <a:effectLst/>
                <a:latin typeface="Times New Roman" panose="02020603050405020304" pitchFamily="18" charset="0"/>
                <a:ea typeface="DengXian" panose="02010600030101010101" pitchFamily="2" charset="-122"/>
              </a:rPr>
              <a:t>our different methods (Shannon, Chao1, Simpson, PD) for testing alpha diversity are used. All four methods show significant alpha diversity difference between landrace and teosinte gut microbiome</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DengXian" panose="02010600030101010101" pitchFamily="2" charset="-122"/>
              </a:rPr>
              <a:t>(B) The gut microbiome distance is calculated by four different methods (BC, Jaccard, </a:t>
            </a:r>
            <a:r>
              <a:rPr lang="en-US" sz="1800" dirty="0" err="1">
                <a:effectLst/>
                <a:latin typeface="Times New Roman" panose="02020603050405020304" pitchFamily="18" charset="0"/>
                <a:ea typeface="DengXian" panose="02010600030101010101" pitchFamily="2" charset="-122"/>
              </a:rPr>
              <a:t>unifrac</a:t>
            </a:r>
            <a:r>
              <a:rPr lang="en-US" sz="1800" dirty="0">
                <a:effectLst/>
                <a:latin typeface="Times New Roman" panose="02020603050405020304" pitchFamily="18" charset="0"/>
                <a:ea typeface="DengXian" panose="02010600030101010101" pitchFamily="2" charset="-122"/>
              </a:rPr>
              <a:t>, weighted </a:t>
            </a:r>
            <a:r>
              <a:rPr lang="en-US" sz="1800" dirty="0" err="1">
                <a:effectLst/>
                <a:latin typeface="Times New Roman" panose="02020603050405020304" pitchFamily="18" charset="0"/>
                <a:ea typeface="DengXian" panose="02010600030101010101" pitchFamily="2" charset="-122"/>
              </a:rPr>
              <a:t>unifrac</a:t>
            </a:r>
            <a:r>
              <a:rPr lang="en-US" sz="1800" dirty="0">
                <a:effectLst/>
                <a:latin typeface="Times New Roman" panose="02020603050405020304" pitchFamily="18" charset="0"/>
                <a:ea typeface="DengXian" panose="02010600030101010101" pitchFamily="2" charset="-122"/>
              </a:rPr>
              <a:t>). Then the principal component analysis (</a:t>
            </a:r>
            <a:r>
              <a:rPr lang="en-US" sz="1800" dirty="0" err="1">
                <a:effectLst/>
                <a:latin typeface="Times New Roman" panose="02020603050405020304" pitchFamily="18" charset="0"/>
                <a:ea typeface="DengXian" panose="02010600030101010101" pitchFamily="2" charset="-122"/>
              </a:rPr>
              <a:t>PCoA</a:t>
            </a:r>
            <a:r>
              <a:rPr lang="en-US" sz="1800" dirty="0">
                <a:effectLst/>
                <a:latin typeface="Times New Roman" panose="02020603050405020304" pitchFamily="18" charset="0"/>
                <a:ea typeface="DengXian" panose="02010600030101010101" pitchFamily="2" charset="-122"/>
              </a:rPr>
              <a:t>) was done and the first two components were used to show the beta diversity for landrace and teosinte in four different distance metrics.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landrace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and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teosinte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shapes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microbiome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beta</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diversity</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into</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different</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directions.</a:t>
            </a:r>
            <a:r>
              <a:rPr lang="zh-CN" alt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DengXian" panose="02010600030101010101" pitchFamily="2" charset="-122"/>
              </a:rPr>
              <a:t>(C) FBB0 represents fecal buffer blank at time 0, FBB16 represents fecal buffer blank after 16 hours fermentation. Gut microbiome average relative abundance was calculated for each of the sample levels (FBB0, FBB16, Landrace, Teosinte). </a:t>
            </a:r>
            <a:r>
              <a:rPr lang="en-US" altLang="zh-CN" sz="1800" dirty="0">
                <a:effectLst/>
                <a:latin typeface="Times New Roman" panose="02020603050405020304" pitchFamily="18" charset="0"/>
                <a:ea typeface="DengXian" panose="02010600030101010101" pitchFamily="2" charset="-122"/>
              </a:rPr>
              <a:t>After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fermentation,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Bacteroidaceae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relative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abundance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prompted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landrace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treatment,</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while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Prevotellaceae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and</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Tannerellaceae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relative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abundance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much</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larger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teosinte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treatment.</a:t>
            </a:r>
            <a:endParaRPr lang="en-US" dirty="0"/>
          </a:p>
        </p:txBody>
      </p:sp>
      <p:sp>
        <p:nvSpPr>
          <p:cNvPr id="4" name="Slide Number Placeholder 3"/>
          <p:cNvSpPr>
            <a:spLocks noGrp="1"/>
          </p:cNvSpPr>
          <p:nvPr>
            <p:ph type="sldNum" sz="quarter" idx="5"/>
          </p:nvPr>
        </p:nvSpPr>
        <p:spPr/>
        <p:txBody>
          <a:bodyPr/>
          <a:lstStyle/>
          <a:p>
            <a:fld id="{CADE05A8-A087-B844-932B-914A762723A0}" type="slidenum">
              <a:rPr lang="en-US" smtClean="0"/>
              <a:t>3</a:t>
            </a:fld>
            <a:endParaRPr lang="en-US"/>
          </a:p>
        </p:txBody>
      </p:sp>
    </p:spTree>
    <p:extLst>
      <p:ext uri="{BB962C8B-B14F-4D97-AF65-F5344CB8AC3E}">
        <p14:creationId xmlns:p14="http://schemas.microsoft.com/office/powerpoint/2010/main" val="2553087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DengXian" panose="02010600030101010101" pitchFamily="2" charset="-122"/>
              </a:rPr>
              <a:t>A Permutational Multivariate Analysis of Variance (PERMANOVA) test was conducted across sample groups</a:t>
            </a:r>
            <a:r>
              <a:rPr lang="zh-CN" altLang="en-US" sz="1800" dirty="0">
                <a:effectLst/>
                <a:latin typeface="Times New Roman" panose="02020603050405020304" pitchFamily="18" charset="0"/>
                <a:ea typeface="DengXian" panose="02010600030101010101" pitchFamily="2" charset="-122"/>
              </a:rPr>
              <a:t> </a:t>
            </a:r>
            <a:r>
              <a:rPr lang="en-US" sz="1800" dirty="0">
                <a:effectLst/>
                <a:latin typeface="Times New Roman" panose="02020603050405020304" pitchFamily="18" charset="0"/>
                <a:ea typeface="DengXian" panose="02010600030101010101" pitchFamily="2" charset="-122"/>
              </a:rPr>
              <a:t>to identify genera with significantly different abundances. Log10 transformed abundance ratios were calculated for each genus, and the resulting values were plotted </a:t>
            </a:r>
            <a:r>
              <a:rPr lang="en-US" altLang="zh-CN" sz="1800" dirty="0">
                <a:effectLst/>
                <a:latin typeface="Times New Roman" panose="02020603050405020304" pitchFamily="18" charset="0"/>
                <a:ea typeface="DengXian" panose="02010600030101010101" pitchFamily="2" charset="-122"/>
              </a:rPr>
              <a:t>o</a:t>
            </a:r>
            <a:r>
              <a:rPr lang="en-US" sz="1800" dirty="0">
                <a:effectLst/>
                <a:latin typeface="Times New Roman" panose="02020603050405020304" pitchFamily="18" charset="0"/>
                <a:ea typeface="DengXian" panose="02010600030101010101" pitchFamily="2" charset="-122"/>
              </a:rPr>
              <a:t>n a heatmap.</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warmer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color,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higher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abundance.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taxa</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are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classified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based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on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their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co-occurrence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patterns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across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all</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samples,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while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samples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are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grouped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based</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on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their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similarity</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in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microbial</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community</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composition.</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From</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heatmap,</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the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all</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teosinte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lines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show</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higher</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abundance</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for</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Dialister</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UCG-002,</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Subdoligranulum</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Bifidobacterium,</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Faecalibacterium</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Phascolarctobacterium</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Odoribacter</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Holdemanella</a:t>
            </a:r>
            <a:r>
              <a:rPr lang="en-US" altLang="zh-CN" sz="1800" dirty="0">
                <a:effectLst/>
                <a:latin typeface="Times New Roman" panose="02020603050405020304" pitchFamily="18" charset="0"/>
                <a:ea typeface="DengXian" panose="02010600030101010101" pitchFamily="2" charset="-122"/>
              </a:rPr>
              <a:t>,</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and</a:t>
            </a:r>
            <a:r>
              <a:rPr lang="zh-CN" altLang="en-US" sz="1800" dirty="0">
                <a:effectLst/>
                <a:latin typeface="Times New Roman" panose="02020603050405020304" pitchFamily="18" charset="0"/>
                <a:ea typeface="DengXian" panose="02010600030101010101" pitchFamily="2" charset="-122"/>
              </a:rPr>
              <a:t> </a:t>
            </a:r>
            <a:r>
              <a:rPr lang="en-US" altLang="zh-CN" sz="1800" dirty="0" err="1">
                <a:effectLst/>
                <a:latin typeface="Times New Roman" panose="02020603050405020304" pitchFamily="18" charset="0"/>
                <a:ea typeface="DengXian" panose="02010600030101010101" pitchFamily="2" charset="-122"/>
              </a:rPr>
              <a:t>Butyricimonas</a:t>
            </a:r>
            <a:r>
              <a:rPr lang="zh-CN" altLang="en-US" sz="1800" dirty="0">
                <a:effectLst/>
                <a:latin typeface="Times New Roman" panose="02020603050405020304" pitchFamily="18" charset="0"/>
                <a:ea typeface="DengXian" panose="02010600030101010101" pitchFamily="2" charset="-122"/>
              </a:rPr>
              <a:t> </a:t>
            </a:r>
            <a:r>
              <a:rPr lang="en-US" altLang="zh-CN" sz="1800" dirty="0">
                <a:effectLst/>
                <a:latin typeface="Times New Roman" panose="02020603050405020304" pitchFamily="18" charset="0"/>
                <a:ea typeface="DengXian" panose="02010600030101010101" pitchFamily="2" charset="-122"/>
              </a:rPr>
              <a:t>abundance.</a:t>
            </a:r>
            <a:endParaRPr lang="en-US" dirty="0"/>
          </a:p>
        </p:txBody>
      </p:sp>
      <p:sp>
        <p:nvSpPr>
          <p:cNvPr id="4" name="Slide Number Placeholder 3"/>
          <p:cNvSpPr>
            <a:spLocks noGrp="1"/>
          </p:cNvSpPr>
          <p:nvPr>
            <p:ph type="sldNum" sz="quarter" idx="5"/>
          </p:nvPr>
        </p:nvSpPr>
        <p:spPr/>
        <p:txBody>
          <a:bodyPr/>
          <a:lstStyle/>
          <a:p>
            <a:fld id="{CADE05A8-A087-B844-932B-914A762723A0}" type="slidenum">
              <a:rPr lang="en-US" smtClean="0"/>
              <a:t>4</a:t>
            </a:fld>
            <a:endParaRPr lang="en-US"/>
          </a:p>
        </p:txBody>
      </p:sp>
    </p:spTree>
    <p:extLst>
      <p:ext uri="{BB962C8B-B14F-4D97-AF65-F5344CB8AC3E}">
        <p14:creationId xmlns:p14="http://schemas.microsoft.com/office/powerpoint/2010/main" val="207398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fld id="{CADE05A8-A087-B844-932B-914A762723A0}" type="slidenum">
              <a:rPr lang="en-US" smtClean="0"/>
              <a:t>5</a:t>
            </a:fld>
            <a:endParaRPr lang="en-US"/>
          </a:p>
        </p:txBody>
      </p:sp>
    </p:spTree>
    <p:extLst>
      <p:ext uri="{BB962C8B-B14F-4D97-AF65-F5344CB8AC3E}">
        <p14:creationId xmlns:p14="http://schemas.microsoft.com/office/powerpoint/2010/main" val="181053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err="1"/>
              <a:t>Fst</a:t>
            </a:r>
            <a:r>
              <a:rPr lang="zh-CN" altLang="en-US" dirty="0"/>
              <a:t> </a:t>
            </a:r>
            <a:r>
              <a:rPr lang="en-US" altLang="zh-CN" dirty="0"/>
              <a:t>values</a:t>
            </a:r>
            <a:r>
              <a:rPr lang="zh-CN" altLang="en-US" dirty="0"/>
              <a:t> </a:t>
            </a:r>
            <a:r>
              <a:rPr lang="en-US" altLang="zh-CN" dirty="0"/>
              <a:t>between</a:t>
            </a:r>
            <a:r>
              <a:rPr lang="zh-CN" altLang="en-US" dirty="0"/>
              <a:t> </a:t>
            </a:r>
            <a:r>
              <a:rPr lang="en-US" altLang="zh-CN" dirty="0"/>
              <a:t>maize</a:t>
            </a:r>
            <a:r>
              <a:rPr lang="zh-CN" altLang="en-US" dirty="0"/>
              <a:t> </a:t>
            </a:r>
            <a:r>
              <a:rPr lang="en-US" altLang="zh-CN" dirty="0"/>
              <a:t>and</a:t>
            </a:r>
            <a:r>
              <a:rPr lang="zh-CN" altLang="en-US" dirty="0"/>
              <a:t> </a:t>
            </a:r>
            <a:r>
              <a:rPr lang="en-US" altLang="zh-CN" dirty="0"/>
              <a:t>teosinte</a:t>
            </a:r>
            <a:r>
              <a:rPr lang="zh-CN" altLang="en-US" dirty="0"/>
              <a:t> </a:t>
            </a:r>
            <a:r>
              <a:rPr lang="en-US" altLang="zh-CN" dirty="0"/>
              <a:t>change</a:t>
            </a:r>
            <a:r>
              <a:rPr lang="zh-CN" altLang="en-US" dirty="0"/>
              <a:t> </a:t>
            </a:r>
            <a:r>
              <a:rPr lang="en-US" altLang="zh-CN" dirty="0"/>
              <a:t>from</a:t>
            </a:r>
            <a:r>
              <a:rPr lang="zh-CN" altLang="en-US" dirty="0"/>
              <a:t> </a:t>
            </a:r>
            <a:r>
              <a:rPr lang="en-US" altLang="zh-CN" dirty="0"/>
              <a:t>0-0.3,</a:t>
            </a:r>
            <a:r>
              <a:rPr lang="zh-CN" altLang="en-US" dirty="0"/>
              <a:t> </a:t>
            </a:r>
            <a:r>
              <a:rPr lang="en-US" altLang="zh-CN" dirty="0"/>
              <a:t>with</a:t>
            </a:r>
            <a:r>
              <a:rPr lang="zh-CN" altLang="en-US" dirty="0"/>
              <a:t> </a:t>
            </a:r>
            <a:r>
              <a:rPr lang="en-US" altLang="zh-CN" dirty="0"/>
              <a:t>the</a:t>
            </a:r>
            <a:r>
              <a:rPr lang="zh-CN" altLang="en-US" dirty="0"/>
              <a:t> </a:t>
            </a:r>
            <a:r>
              <a:rPr lang="en-US" altLang="zh-CN" dirty="0"/>
              <a:t>highest</a:t>
            </a:r>
            <a:r>
              <a:rPr lang="zh-CN" altLang="en-US" dirty="0"/>
              <a:t> </a:t>
            </a:r>
            <a:r>
              <a:rPr lang="en-US" altLang="zh-CN" dirty="0"/>
              <a:t>frequency</a:t>
            </a:r>
            <a:r>
              <a:rPr lang="zh-CN" altLang="en-US" dirty="0"/>
              <a:t> </a:t>
            </a:r>
            <a:r>
              <a:rPr lang="en-US" altLang="zh-CN" dirty="0"/>
              <a:t>on</a:t>
            </a:r>
            <a:r>
              <a:rPr lang="zh-CN" altLang="en-US" dirty="0"/>
              <a:t> </a:t>
            </a:r>
            <a:r>
              <a:rPr lang="en-US" altLang="zh-CN" dirty="0"/>
              <a:t>0.1.</a:t>
            </a:r>
            <a:r>
              <a:rPr lang="zh-CN" altLang="en-US" dirty="0"/>
              <a:t> </a:t>
            </a:r>
            <a:r>
              <a:rPr lang="en-US" altLang="zh-CN" dirty="0"/>
              <a:t>Suggesting</a:t>
            </a:r>
            <a:r>
              <a:rPr lang="zh-CN" altLang="en-US" dirty="0"/>
              <a:t> </a:t>
            </a:r>
            <a:r>
              <a:rPr lang="en-US" altLang="zh-CN" dirty="0"/>
              <a:t>a</a:t>
            </a:r>
            <a:r>
              <a:rPr lang="zh-CN" altLang="en-US" dirty="0"/>
              <a:t> </a:t>
            </a:r>
            <a:r>
              <a:rPr lang="en-US" altLang="zh-CN" dirty="0"/>
              <a:t>relative</a:t>
            </a:r>
            <a:r>
              <a:rPr lang="zh-CN" altLang="en-US" dirty="0"/>
              <a:t> </a:t>
            </a:r>
            <a:r>
              <a:rPr lang="en-US" altLang="zh-CN" dirty="0"/>
              <a:t>low</a:t>
            </a:r>
            <a:r>
              <a:rPr lang="zh-CN" altLang="en-US" dirty="0"/>
              <a:t> </a:t>
            </a:r>
            <a:r>
              <a:rPr lang="en-US" altLang="zh-CN" dirty="0"/>
              <a:t>overall</a:t>
            </a:r>
            <a:r>
              <a:rPr lang="zh-CN" altLang="en-US" dirty="0"/>
              <a:t> </a:t>
            </a:r>
            <a:r>
              <a:rPr lang="en-US" altLang="zh-CN" dirty="0"/>
              <a:t>genetic</a:t>
            </a:r>
            <a:r>
              <a:rPr lang="zh-CN" altLang="en-US" dirty="0"/>
              <a:t> </a:t>
            </a:r>
            <a:r>
              <a:rPr lang="en-US" altLang="zh-CN" dirty="0"/>
              <a:t>differentiation</a:t>
            </a:r>
            <a:r>
              <a:rPr lang="zh-CN" altLang="en-US" dirty="0"/>
              <a:t> </a:t>
            </a:r>
            <a:r>
              <a:rPr lang="en-US" altLang="zh-CN" dirty="0"/>
              <a:t>between</a:t>
            </a:r>
            <a:r>
              <a:rPr lang="zh-CN" altLang="en-US" dirty="0"/>
              <a:t> </a:t>
            </a:r>
            <a:r>
              <a:rPr lang="en-US" altLang="zh-CN" dirty="0"/>
              <a:t>maize</a:t>
            </a:r>
            <a:r>
              <a:rPr lang="zh-CN" altLang="en-US" dirty="0"/>
              <a:t> </a:t>
            </a:r>
            <a:r>
              <a:rPr lang="en-US" altLang="zh-CN" dirty="0"/>
              <a:t>and</a:t>
            </a:r>
            <a:r>
              <a:rPr lang="zh-CN" altLang="en-US" dirty="0"/>
              <a:t> </a:t>
            </a:r>
            <a:r>
              <a:rPr lang="en-US" altLang="zh-CN" dirty="0"/>
              <a:t>teosinte.</a:t>
            </a:r>
            <a:r>
              <a:rPr lang="zh-CN" altLang="en-US" dirty="0"/>
              <a:t> </a:t>
            </a:r>
            <a:r>
              <a:rPr lang="en-US" altLang="zh-CN" dirty="0"/>
              <a:t>The</a:t>
            </a:r>
            <a:r>
              <a:rPr lang="zh-CN" altLang="en-US" dirty="0"/>
              <a:t> </a:t>
            </a:r>
            <a:r>
              <a:rPr lang="en-US" altLang="zh-CN" dirty="0"/>
              <a:t>loci</a:t>
            </a:r>
            <a:r>
              <a:rPr lang="zh-CN" altLang="en-US" dirty="0"/>
              <a:t> </a:t>
            </a:r>
            <a:r>
              <a:rPr lang="en-US" altLang="zh-CN" dirty="0"/>
              <a:t>with</a:t>
            </a:r>
            <a:r>
              <a:rPr lang="zh-CN" altLang="en-US" dirty="0"/>
              <a:t> </a:t>
            </a:r>
            <a:r>
              <a:rPr lang="en-US" altLang="zh-CN" dirty="0"/>
              <a:t>relative</a:t>
            </a:r>
            <a:r>
              <a:rPr lang="zh-CN" altLang="en-US" dirty="0"/>
              <a:t> </a:t>
            </a:r>
            <a:r>
              <a:rPr lang="en-US" altLang="zh-CN" dirty="0"/>
              <a:t>large</a:t>
            </a:r>
            <a:r>
              <a:rPr lang="zh-CN" altLang="en-US" dirty="0"/>
              <a:t> </a:t>
            </a:r>
            <a:r>
              <a:rPr lang="en-US" altLang="zh-CN" dirty="0"/>
              <a:t>differentiation</a:t>
            </a:r>
            <a:r>
              <a:rPr lang="zh-CN" altLang="en-US" dirty="0"/>
              <a:t> </a:t>
            </a:r>
            <a:r>
              <a:rPr lang="en-US" altLang="zh-CN" dirty="0"/>
              <a:t>indicates</a:t>
            </a:r>
            <a:r>
              <a:rPr lang="zh-CN" altLang="en-US" dirty="0"/>
              <a:t> </a:t>
            </a:r>
            <a:r>
              <a:rPr lang="en-US" altLang="zh-CN" dirty="0"/>
              <a:t>selection</a:t>
            </a:r>
            <a:r>
              <a:rPr lang="zh-CN" altLang="en-US" dirty="0"/>
              <a:t> </a:t>
            </a:r>
            <a:r>
              <a:rPr lang="en-US" altLang="zh-CN" dirty="0"/>
              <a:t>during</a:t>
            </a:r>
            <a:r>
              <a:rPr lang="zh-CN" altLang="en-US" dirty="0"/>
              <a:t> </a:t>
            </a:r>
            <a:r>
              <a:rPr lang="en-US" altLang="zh-CN" dirty="0"/>
              <a:t>domestication</a:t>
            </a:r>
            <a:r>
              <a:rPr lang="zh-CN" altLang="en-US" dirty="0"/>
              <a:t> </a:t>
            </a:r>
            <a:r>
              <a:rPr lang="en-US" altLang="zh-CN" dirty="0"/>
              <a:t>or</a:t>
            </a:r>
            <a:r>
              <a:rPr lang="zh-CN" altLang="en-US" dirty="0"/>
              <a:t> </a:t>
            </a:r>
            <a:r>
              <a:rPr lang="en-US" altLang="zh-CN" dirty="0"/>
              <a:t>adaptation.</a:t>
            </a:r>
            <a:r>
              <a:rPr lang="zh-CN" altLang="en-US" dirty="0"/>
              <a:t> </a:t>
            </a:r>
            <a:r>
              <a:rPr lang="en-US" altLang="zh-CN" dirty="0"/>
              <a:t>For</a:t>
            </a:r>
            <a:r>
              <a:rPr lang="zh-CN" altLang="en-US" dirty="0"/>
              <a:t> </a:t>
            </a:r>
            <a:r>
              <a:rPr lang="en-US" altLang="zh-CN" dirty="0"/>
              <a:t>example,</a:t>
            </a:r>
            <a:r>
              <a:rPr lang="zh-CN" altLang="en-US" dirty="0"/>
              <a:t> </a:t>
            </a:r>
            <a:r>
              <a:rPr lang="en-US" altLang="zh-CN" dirty="0"/>
              <a:t>the</a:t>
            </a:r>
            <a:r>
              <a:rPr lang="zh-CN" altLang="en-US" dirty="0"/>
              <a:t> </a:t>
            </a:r>
            <a:r>
              <a:rPr lang="en-US" altLang="zh-CN" dirty="0"/>
              <a:t>red</a:t>
            </a:r>
            <a:r>
              <a:rPr lang="zh-CN" altLang="en-US" dirty="0"/>
              <a:t> </a:t>
            </a:r>
            <a:r>
              <a:rPr lang="en-US" altLang="zh-CN" dirty="0"/>
              <a:t>marked</a:t>
            </a:r>
            <a:r>
              <a:rPr lang="zh-CN" altLang="en-US" dirty="0"/>
              <a:t> </a:t>
            </a:r>
            <a:r>
              <a:rPr lang="en-US" altLang="zh-CN" dirty="0"/>
              <a:t>loci</a:t>
            </a:r>
            <a:r>
              <a:rPr lang="zh-CN" altLang="en-US" dirty="0"/>
              <a:t> </a:t>
            </a:r>
            <a:r>
              <a:rPr lang="en-US" altLang="zh-CN" dirty="0"/>
              <a:t>on</a:t>
            </a:r>
            <a:r>
              <a:rPr lang="zh-CN" altLang="en-US" dirty="0"/>
              <a:t> </a:t>
            </a:r>
            <a:r>
              <a:rPr lang="en-US" altLang="zh-CN" dirty="0"/>
              <a:t>figure</a:t>
            </a:r>
            <a:r>
              <a:rPr lang="zh-CN" altLang="en-US" dirty="0"/>
              <a:t> </a:t>
            </a:r>
            <a:r>
              <a:rPr lang="en-US" altLang="zh-CN" dirty="0"/>
              <a:t>B.</a:t>
            </a:r>
            <a:endParaRPr lang="en-US" dirty="0"/>
          </a:p>
        </p:txBody>
      </p:sp>
      <p:sp>
        <p:nvSpPr>
          <p:cNvPr id="4" name="Slide Number Placeholder 3"/>
          <p:cNvSpPr>
            <a:spLocks noGrp="1"/>
          </p:cNvSpPr>
          <p:nvPr>
            <p:ph type="sldNum" sz="quarter" idx="5"/>
          </p:nvPr>
        </p:nvSpPr>
        <p:spPr/>
        <p:txBody>
          <a:bodyPr/>
          <a:lstStyle/>
          <a:p>
            <a:fld id="{CADE05A8-A087-B844-932B-914A762723A0}" type="slidenum">
              <a:rPr lang="en-US" smtClean="0"/>
              <a:t>8</a:t>
            </a:fld>
            <a:endParaRPr lang="en-US"/>
          </a:p>
        </p:txBody>
      </p:sp>
    </p:spTree>
    <p:extLst>
      <p:ext uri="{BB962C8B-B14F-4D97-AF65-F5344CB8AC3E}">
        <p14:creationId xmlns:p14="http://schemas.microsoft.com/office/powerpoint/2010/main" val="154317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genome-wide significant SNPs</a:t>
            </a:r>
            <a:r>
              <a:rPr lang="en-US" dirty="0"/>
              <a:t> (none exceed the dashed red line).</a:t>
            </a:r>
            <a:r>
              <a:rPr lang="zh-CN" altLang="en-US" dirty="0"/>
              <a:t> </a:t>
            </a:r>
            <a:r>
              <a:rPr lang="en-US" altLang="zh-CN" dirty="0"/>
              <a:t>The</a:t>
            </a:r>
            <a:r>
              <a:rPr lang="zh-CN" altLang="en-US" dirty="0"/>
              <a:t> </a:t>
            </a:r>
            <a:r>
              <a:rPr lang="en-US" altLang="zh-CN" dirty="0"/>
              <a:t>possible</a:t>
            </a:r>
            <a:r>
              <a:rPr lang="zh-CN" altLang="en-US" dirty="0"/>
              <a:t> </a:t>
            </a:r>
            <a:r>
              <a:rPr lang="en-US" altLang="zh-CN" dirty="0"/>
              <a:t>reason</a:t>
            </a:r>
            <a:r>
              <a:rPr lang="zh-CN" altLang="en-US" dirty="0"/>
              <a:t> </a:t>
            </a:r>
            <a:r>
              <a:rPr lang="en-US" altLang="zh-CN" dirty="0"/>
              <a:t>is</a:t>
            </a:r>
            <a:r>
              <a:rPr lang="zh-CN" altLang="en-US" dirty="0"/>
              <a:t> </a:t>
            </a:r>
            <a:r>
              <a:rPr lang="en-US" altLang="zh-CN" dirty="0"/>
              <a:t>only</a:t>
            </a:r>
            <a:r>
              <a:rPr lang="zh-CN" altLang="en-US" dirty="0"/>
              <a:t> </a:t>
            </a:r>
            <a:r>
              <a:rPr lang="en-US" altLang="zh-CN" dirty="0"/>
              <a:t>a</a:t>
            </a:r>
            <a:r>
              <a:rPr lang="zh-CN" altLang="en-US" dirty="0"/>
              <a:t> </a:t>
            </a:r>
            <a:r>
              <a:rPr lang="en-US" altLang="zh-CN" dirty="0" err="1"/>
              <a:t>partical</a:t>
            </a:r>
            <a:r>
              <a:rPr lang="zh-CN" altLang="en-US" dirty="0"/>
              <a:t> </a:t>
            </a:r>
            <a:r>
              <a:rPr lang="en-US" altLang="zh-CN" dirty="0"/>
              <a:t>genome</a:t>
            </a:r>
            <a:r>
              <a:rPr lang="zh-CN" altLang="en-US" dirty="0"/>
              <a:t> </a:t>
            </a:r>
            <a:r>
              <a:rPr lang="en-US" altLang="zh-CN" dirty="0"/>
              <a:t>were</a:t>
            </a:r>
            <a:r>
              <a:rPr lang="zh-CN" altLang="en-US" dirty="0"/>
              <a:t> </a:t>
            </a:r>
            <a:r>
              <a:rPr lang="en-US" altLang="zh-CN" dirty="0"/>
              <a:t>used</a:t>
            </a:r>
            <a:r>
              <a:rPr lang="zh-CN" altLang="en-US" dirty="0"/>
              <a:t> </a:t>
            </a:r>
            <a:r>
              <a:rPr lang="en-US" altLang="zh-CN" dirty="0"/>
              <a:t>in</a:t>
            </a:r>
            <a:r>
              <a:rPr lang="zh-CN" altLang="en-US" dirty="0"/>
              <a:t> </a:t>
            </a:r>
            <a:r>
              <a:rPr lang="en-US" altLang="zh-CN" dirty="0"/>
              <a:t>the</a:t>
            </a:r>
            <a:r>
              <a:rPr lang="zh-CN" altLang="en-US" dirty="0"/>
              <a:t> </a:t>
            </a:r>
            <a:r>
              <a:rPr lang="en-US" altLang="zh-CN" dirty="0"/>
              <a:t>analysis.</a:t>
            </a:r>
            <a:r>
              <a:rPr lang="zh-CN" altLang="en-US" dirty="0"/>
              <a:t> </a:t>
            </a:r>
            <a:r>
              <a:rPr lang="en-US" altLang="zh-CN" sz="1800" kern="0" dirty="0">
                <a:solidFill>
                  <a:srgbClr val="000000"/>
                </a:solidFill>
                <a:effectLst/>
                <a:latin typeface="Times New Roman" panose="02020603050405020304" pitchFamily="18" charset="0"/>
                <a:ea typeface="Times New Roman" panose="02020603050405020304" pitchFamily="18" charset="0"/>
              </a:rPr>
              <a:t>In</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the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future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Whole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genome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GAWS</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will</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be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done.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Also,</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the gene enrichment analysis and pathway analysis is needed to tell the story</a:t>
            </a:r>
            <a:r>
              <a:rPr lang="en-US" altLang="zh-CN" sz="1800" kern="0" dirty="0">
                <a:solidFill>
                  <a:srgbClr val="000000"/>
                </a:solidFill>
                <a:effectLst/>
                <a:latin typeface="Times New Roman" panose="02020603050405020304" pitchFamily="18" charset="0"/>
                <a:ea typeface="Times New Roman" panose="02020603050405020304" pitchFamily="18" charset="0"/>
              </a:rPr>
              <a:t>,</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since</a:t>
            </a:r>
            <a:r>
              <a:rPr lang="zh-CN" altLang="en-US" sz="1800" kern="0" dirty="0">
                <a:solidFill>
                  <a:srgbClr val="000000"/>
                </a:solidFill>
                <a:effectLst/>
                <a:latin typeface="Times New Roman" panose="02020603050405020304" pitchFamily="18" charset="0"/>
                <a:ea typeface="Times New Roman" panose="02020603050405020304" pitchFamily="18" charset="0"/>
              </a:rPr>
              <a:t> </a:t>
            </a:r>
            <a:r>
              <a:rPr lang="en-US" altLang="zh-CN" sz="1800" kern="0" dirty="0">
                <a:solidFill>
                  <a:srgbClr val="000000"/>
                </a:solidFill>
                <a:effectLst/>
                <a:latin typeface="Times New Roman" panose="02020603050405020304" pitchFamily="18" charset="0"/>
                <a:ea typeface="Times New Roman" panose="02020603050405020304" pitchFamily="18" charset="0"/>
              </a:rPr>
              <a:t>t</a:t>
            </a:r>
            <a:r>
              <a:rPr lang="en-US" sz="1800" kern="0" dirty="0">
                <a:solidFill>
                  <a:srgbClr val="000000"/>
                </a:solidFill>
                <a:effectLst/>
                <a:latin typeface="Times New Roman" panose="02020603050405020304" pitchFamily="18" charset="0"/>
                <a:ea typeface="Times New Roman" panose="02020603050405020304" pitchFamily="18" charset="0"/>
              </a:rPr>
              <a:t>he microbiome abundance data is not enough to explain everything,. Perform KEGG Ontology (KO) enrichment analysis to identify overrepresented functional genes in the gut microbiome, KEGG pathway analysis to assess enriched metabolic pathways, and dbCAN3 analysis to investigate genes involved in carbohydrate metabolism.</a:t>
            </a:r>
            <a:br>
              <a:rPr lang="en-US" sz="1800" kern="0" dirty="0">
                <a:solidFill>
                  <a:srgbClr val="000000"/>
                </a:solidFill>
                <a:effectLst/>
                <a:latin typeface="Times New Roman" panose="02020603050405020304" pitchFamily="18" charset="0"/>
                <a:ea typeface="Times New Roman" panose="02020603050405020304" pitchFamily="18" charset="0"/>
              </a:rPr>
            </a:br>
            <a:r>
              <a:rPr lang="en-US" sz="1800" kern="0" dirty="0">
                <a:solidFill>
                  <a:srgbClr val="000000"/>
                </a:solidFill>
                <a:effectLst/>
                <a:latin typeface="Times New Roman" panose="02020603050405020304" pitchFamily="18" charset="0"/>
                <a:ea typeface="Times New Roman" panose="02020603050405020304" pitchFamily="18" charset="0"/>
              </a:rPr>
              <a:t>After predicting the pathways and the causal nutrition components, analyzing the </a:t>
            </a:r>
            <a:r>
              <a:rPr lang="en-US" sz="1800" b="1" kern="0" dirty="0">
                <a:solidFill>
                  <a:srgbClr val="000000"/>
                </a:solidFill>
                <a:effectLst/>
                <a:latin typeface="Times New Roman" panose="02020603050405020304" pitchFamily="18" charset="0"/>
                <a:ea typeface="Times New Roman" panose="02020603050405020304" pitchFamily="18" charset="0"/>
              </a:rPr>
              <a:t>metabolite content</a:t>
            </a:r>
            <a:r>
              <a:rPr lang="en-US" sz="1800" kern="0" dirty="0">
                <a:solidFill>
                  <a:srgbClr val="000000"/>
                </a:solidFill>
                <a:effectLst/>
                <a:latin typeface="Times New Roman" panose="02020603050405020304" pitchFamily="18" charset="0"/>
                <a:ea typeface="Times New Roman" panose="02020603050405020304" pitchFamily="18" charset="0"/>
              </a:rPr>
              <a:t> (e.g., phenolics, fibers, lipids) in teosinte and landrace kernels as a validation process. </a:t>
            </a:r>
            <a:endParaRPr lang="en-US" dirty="0"/>
          </a:p>
        </p:txBody>
      </p:sp>
      <p:sp>
        <p:nvSpPr>
          <p:cNvPr id="4" name="Slide Number Placeholder 3"/>
          <p:cNvSpPr>
            <a:spLocks noGrp="1"/>
          </p:cNvSpPr>
          <p:nvPr>
            <p:ph type="sldNum" sz="quarter" idx="5"/>
          </p:nvPr>
        </p:nvSpPr>
        <p:spPr/>
        <p:txBody>
          <a:bodyPr/>
          <a:lstStyle/>
          <a:p>
            <a:fld id="{CADE05A8-A087-B844-932B-914A762723A0}" type="slidenum">
              <a:rPr lang="en-US" smtClean="0"/>
              <a:t>10</a:t>
            </a:fld>
            <a:endParaRPr lang="en-US"/>
          </a:p>
        </p:txBody>
      </p:sp>
    </p:spTree>
    <p:extLst>
      <p:ext uri="{BB962C8B-B14F-4D97-AF65-F5344CB8AC3E}">
        <p14:creationId xmlns:p14="http://schemas.microsoft.com/office/powerpoint/2010/main" val="143890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ADC4-487A-BF31-4889-C9AAD1202D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563465-FA2E-B5CC-40A2-9B4E73CBD6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44C9BB-9FE8-FF4E-681F-3F833C5DAC6A}"/>
              </a:ext>
            </a:extLst>
          </p:cNvPr>
          <p:cNvSpPr>
            <a:spLocks noGrp="1"/>
          </p:cNvSpPr>
          <p:nvPr>
            <p:ph type="dt" sz="half" idx="10"/>
          </p:nvPr>
        </p:nvSpPr>
        <p:spPr/>
        <p:txBody>
          <a:bodyPr/>
          <a:lstStyle/>
          <a:p>
            <a:fld id="{C1E8129B-DE53-8A4F-B090-99FDC43115EC}" type="datetime1">
              <a:rPr lang="en-US" smtClean="0"/>
              <a:t>6/19/25</a:t>
            </a:fld>
            <a:endParaRPr lang="en-US"/>
          </a:p>
        </p:txBody>
      </p:sp>
      <p:sp>
        <p:nvSpPr>
          <p:cNvPr id="5" name="Footer Placeholder 4">
            <a:extLst>
              <a:ext uri="{FF2B5EF4-FFF2-40B4-BE49-F238E27FC236}">
                <a16:creationId xmlns:a16="http://schemas.microsoft.com/office/drawing/2014/main" id="{C58E311F-D1BE-519A-C9D7-58C11159C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7920A-A3BF-A658-C5E0-AAFA082C2CBC}"/>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965241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A777-C6FE-0B7E-DC0A-CA5BFD226C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9C6A45-7782-5C45-11D1-5DA8E2D2E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40901-26D8-8641-B777-F38093EB3124}"/>
              </a:ext>
            </a:extLst>
          </p:cNvPr>
          <p:cNvSpPr>
            <a:spLocks noGrp="1"/>
          </p:cNvSpPr>
          <p:nvPr>
            <p:ph type="dt" sz="half" idx="10"/>
          </p:nvPr>
        </p:nvSpPr>
        <p:spPr/>
        <p:txBody>
          <a:bodyPr/>
          <a:lstStyle/>
          <a:p>
            <a:fld id="{8DE970CC-1333-CF4E-A2A0-C070472C2A9F}" type="datetime1">
              <a:rPr lang="en-US" smtClean="0"/>
              <a:t>6/19/25</a:t>
            </a:fld>
            <a:endParaRPr lang="en-US"/>
          </a:p>
        </p:txBody>
      </p:sp>
      <p:sp>
        <p:nvSpPr>
          <p:cNvPr id="5" name="Footer Placeholder 4">
            <a:extLst>
              <a:ext uri="{FF2B5EF4-FFF2-40B4-BE49-F238E27FC236}">
                <a16:creationId xmlns:a16="http://schemas.microsoft.com/office/drawing/2014/main" id="{7D7D1A7B-5199-669E-0FA7-5824FD9E7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722EA-CADE-ED02-87AB-E3B956DE7EF5}"/>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193656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2769E-4113-1F6B-E012-6F7C686038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AB7913-9187-A3F3-30D8-97ED857181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F0138-8BA1-639A-FEC1-3A20D1797263}"/>
              </a:ext>
            </a:extLst>
          </p:cNvPr>
          <p:cNvSpPr>
            <a:spLocks noGrp="1"/>
          </p:cNvSpPr>
          <p:nvPr>
            <p:ph type="dt" sz="half" idx="10"/>
          </p:nvPr>
        </p:nvSpPr>
        <p:spPr/>
        <p:txBody>
          <a:bodyPr/>
          <a:lstStyle/>
          <a:p>
            <a:fld id="{5B8D08B1-F065-1B4B-BAF9-2E04B57E3477}" type="datetime1">
              <a:rPr lang="en-US" smtClean="0"/>
              <a:t>6/19/25</a:t>
            </a:fld>
            <a:endParaRPr lang="en-US"/>
          </a:p>
        </p:txBody>
      </p:sp>
      <p:sp>
        <p:nvSpPr>
          <p:cNvPr id="5" name="Footer Placeholder 4">
            <a:extLst>
              <a:ext uri="{FF2B5EF4-FFF2-40B4-BE49-F238E27FC236}">
                <a16:creationId xmlns:a16="http://schemas.microsoft.com/office/drawing/2014/main" id="{607CFBE0-145E-9730-82F8-8717685BB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0F0A7-83B5-4167-AA48-841A376F6A4F}"/>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78669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B3B6-77A2-39CF-A0BC-9865B1FAC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B6C6A8-E066-21AC-ED97-AE56BBC93F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5A0B5-2085-E73B-2716-794B486C82B3}"/>
              </a:ext>
            </a:extLst>
          </p:cNvPr>
          <p:cNvSpPr>
            <a:spLocks noGrp="1"/>
          </p:cNvSpPr>
          <p:nvPr>
            <p:ph type="dt" sz="half" idx="10"/>
          </p:nvPr>
        </p:nvSpPr>
        <p:spPr/>
        <p:txBody>
          <a:bodyPr/>
          <a:lstStyle/>
          <a:p>
            <a:fld id="{322958B4-DC77-5E47-84B5-27E930B624F9}" type="datetime1">
              <a:rPr lang="en-US" smtClean="0"/>
              <a:t>6/19/25</a:t>
            </a:fld>
            <a:endParaRPr lang="en-US"/>
          </a:p>
        </p:txBody>
      </p:sp>
      <p:sp>
        <p:nvSpPr>
          <p:cNvPr id="5" name="Footer Placeholder 4">
            <a:extLst>
              <a:ext uri="{FF2B5EF4-FFF2-40B4-BE49-F238E27FC236}">
                <a16:creationId xmlns:a16="http://schemas.microsoft.com/office/drawing/2014/main" id="{8176E6AD-15B1-E23F-A230-6E50D5250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0CE9B-317B-86AB-D88B-A29455253DC8}"/>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860531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AA7-439B-E047-7480-8222FA4670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B8BBD5-0245-AA72-8144-AB4565943C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483EFD-E181-5057-7266-578FA907025C}"/>
              </a:ext>
            </a:extLst>
          </p:cNvPr>
          <p:cNvSpPr>
            <a:spLocks noGrp="1"/>
          </p:cNvSpPr>
          <p:nvPr>
            <p:ph type="dt" sz="half" idx="10"/>
          </p:nvPr>
        </p:nvSpPr>
        <p:spPr/>
        <p:txBody>
          <a:bodyPr/>
          <a:lstStyle/>
          <a:p>
            <a:fld id="{CFD56152-D19E-0B42-976B-2CABE56CFCFD}" type="datetime1">
              <a:rPr lang="en-US" smtClean="0"/>
              <a:t>6/19/25</a:t>
            </a:fld>
            <a:endParaRPr lang="en-US"/>
          </a:p>
        </p:txBody>
      </p:sp>
      <p:sp>
        <p:nvSpPr>
          <p:cNvPr id="5" name="Footer Placeholder 4">
            <a:extLst>
              <a:ext uri="{FF2B5EF4-FFF2-40B4-BE49-F238E27FC236}">
                <a16:creationId xmlns:a16="http://schemas.microsoft.com/office/drawing/2014/main" id="{0D4BA11E-1D16-28AD-EDC7-6BDE5C4FFD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E2967-697D-3BC1-30C6-2AEE13085776}"/>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4195814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EE52-619C-617B-5599-DBD754C90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98C1C-2D21-4D25-671F-7C1793195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7E8629-1D98-5AA5-27E7-DC9482D802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F04F26-41F2-90A4-91DA-5845BBBAD6BC}"/>
              </a:ext>
            </a:extLst>
          </p:cNvPr>
          <p:cNvSpPr>
            <a:spLocks noGrp="1"/>
          </p:cNvSpPr>
          <p:nvPr>
            <p:ph type="dt" sz="half" idx="10"/>
          </p:nvPr>
        </p:nvSpPr>
        <p:spPr/>
        <p:txBody>
          <a:bodyPr/>
          <a:lstStyle/>
          <a:p>
            <a:fld id="{2082BC34-10EF-3F44-8C11-CF8A9730F9BE}" type="datetime1">
              <a:rPr lang="en-US" smtClean="0"/>
              <a:t>6/19/25</a:t>
            </a:fld>
            <a:endParaRPr lang="en-US"/>
          </a:p>
        </p:txBody>
      </p:sp>
      <p:sp>
        <p:nvSpPr>
          <p:cNvPr id="6" name="Footer Placeholder 5">
            <a:extLst>
              <a:ext uri="{FF2B5EF4-FFF2-40B4-BE49-F238E27FC236}">
                <a16:creationId xmlns:a16="http://schemas.microsoft.com/office/drawing/2014/main" id="{2BFBE165-7E22-7769-B738-13F95BDE3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EAB52E-04FE-8720-09DF-50C27C24D902}"/>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3071458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1FCD-587B-8084-8AC9-BCB6397FD9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2AC3A-689B-A229-E5F9-51E3A19B16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84A7CB-99FC-D2AC-649D-779F2A6930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EA454E-705E-81BB-A4E2-0767D2A08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140E87-CEC3-230A-74A9-58B86323D1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26C737-F7C4-DDCD-F996-FD0A434A6C6F}"/>
              </a:ext>
            </a:extLst>
          </p:cNvPr>
          <p:cNvSpPr>
            <a:spLocks noGrp="1"/>
          </p:cNvSpPr>
          <p:nvPr>
            <p:ph type="dt" sz="half" idx="10"/>
          </p:nvPr>
        </p:nvSpPr>
        <p:spPr/>
        <p:txBody>
          <a:bodyPr/>
          <a:lstStyle/>
          <a:p>
            <a:fld id="{EF423429-EE4A-8F48-AA4F-E132EEC581C2}" type="datetime1">
              <a:rPr lang="en-US" smtClean="0"/>
              <a:t>6/19/25</a:t>
            </a:fld>
            <a:endParaRPr lang="en-US"/>
          </a:p>
        </p:txBody>
      </p:sp>
      <p:sp>
        <p:nvSpPr>
          <p:cNvPr id="8" name="Footer Placeholder 7">
            <a:extLst>
              <a:ext uri="{FF2B5EF4-FFF2-40B4-BE49-F238E27FC236}">
                <a16:creationId xmlns:a16="http://schemas.microsoft.com/office/drawing/2014/main" id="{926DE3D4-C2BB-6CC4-8EE5-00873698C7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36CB3E-0460-F80F-6650-653331374EB8}"/>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2989734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65B4-BDCE-6B25-9E66-F4C72DAA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4E5736-7399-C714-DE61-86762A09190D}"/>
              </a:ext>
            </a:extLst>
          </p:cNvPr>
          <p:cNvSpPr>
            <a:spLocks noGrp="1"/>
          </p:cNvSpPr>
          <p:nvPr>
            <p:ph type="dt" sz="half" idx="10"/>
          </p:nvPr>
        </p:nvSpPr>
        <p:spPr/>
        <p:txBody>
          <a:bodyPr/>
          <a:lstStyle/>
          <a:p>
            <a:fld id="{F3DCE7BA-8317-6B4E-A35F-534D41941C7C}" type="datetime1">
              <a:rPr lang="en-US" smtClean="0"/>
              <a:t>6/19/25</a:t>
            </a:fld>
            <a:endParaRPr lang="en-US"/>
          </a:p>
        </p:txBody>
      </p:sp>
      <p:sp>
        <p:nvSpPr>
          <p:cNvPr id="4" name="Footer Placeholder 3">
            <a:extLst>
              <a:ext uri="{FF2B5EF4-FFF2-40B4-BE49-F238E27FC236}">
                <a16:creationId xmlns:a16="http://schemas.microsoft.com/office/drawing/2014/main" id="{A07E1B84-ADDE-A6F4-90CB-DF67FB8A4E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CAF3A2-0BBC-48BD-F3C2-8E28E760EFCA}"/>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170288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462E49-556A-15E2-5FE5-6F3FD6819A58}"/>
              </a:ext>
            </a:extLst>
          </p:cNvPr>
          <p:cNvSpPr>
            <a:spLocks noGrp="1"/>
          </p:cNvSpPr>
          <p:nvPr>
            <p:ph type="dt" sz="half" idx="10"/>
          </p:nvPr>
        </p:nvSpPr>
        <p:spPr/>
        <p:txBody>
          <a:bodyPr/>
          <a:lstStyle/>
          <a:p>
            <a:fld id="{DA1DEC9B-ECD9-584B-9B9A-E258BFB10B1E}" type="datetime1">
              <a:rPr lang="en-US" smtClean="0"/>
              <a:t>6/19/25</a:t>
            </a:fld>
            <a:endParaRPr lang="en-US"/>
          </a:p>
        </p:txBody>
      </p:sp>
      <p:sp>
        <p:nvSpPr>
          <p:cNvPr id="3" name="Footer Placeholder 2">
            <a:extLst>
              <a:ext uri="{FF2B5EF4-FFF2-40B4-BE49-F238E27FC236}">
                <a16:creationId xmlns:a16="http://schemas.microsoft.com/office/drawing/2014/main" id="{B970045B-ACAF-67DD-3F16-F9D4C83019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1948E2-F0B7-6E91-225E-5414C487E51C}"/>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3712224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D3AD-8578-E300-B6DC-6458638F8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924F60-3E53-AAC0-9437-D31820405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526E87-C6A1-E46F-E8B4-F7E7F83591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E2718-6E1A-6E6A-39E1-7B240FFADC89}"/>
              </a:ext>
            </a:extLst>
          </p:cNvPr>
          <p:cNvSpPr>
            <a:spLocks noGrp="1"/>
          </p:cNvSpPr>
          <p:nvPr>
            <p:ph type="dt" sz="half" idx="10"/>
          </p:nvPr>
        </p:nvSpPr>
        <p:spPr/>
        <p:txBody>
          <a:bodyPr/>
          <a:lstStyle/>
          <a:p>
            <a:fld id="{253EA4CA-3726-C848-948B-C1B69DE92BA8}" type="datetime1">
              <a:rPr lang="en-US" smtClean="0"/>
              <a:t>6/19/25</a:t>
            </a:fld>
            <a:endParaRPr lang="en-US"/>
          </a:p>
        </p:txBody>
      </p:sp>
      <p:sp>
        <p:nvSpPr>
          <p:cNvPr id="6" name="Footer Placeholder 5">
            <a:extLst>
              <a:ext uri="{FF2B5EF4-FFF2-40B4-BE49-F238E27FC236}">
                <a16:creationId xmlns:a16="http://schemas.microsoft.com/office/drawing/2014/main" id="{8B06BAD8-4445-B95E-DD02-E4FA206264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A9AF0-37FC-F701-730D-D6F62E4EAB8B}"/>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1273493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44AA-5F47-B347-8F28-7301CBED3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7E9D18-E27F-F5AC-50F2-E07A4B1C7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3CC934-8AFF-41F6-24E6-7E80F774A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8C17D3-32AE-FF73-DA96-BF47F4FF1DCE}"/>
              </a:ext>
            </a:extLst>
          </p:cNvPr>
          <p:cNvSpPr>
            <a:spLocks noGrp="1"/>
          </p:cNvSpPr>
          <p:nvPr>
            <p:ph type="dt" sz="half" idx="10"/>
          </p:nvPr>
        </p:nvSpPr>
        <p:spPr/>
        <p:txBody>
          <a:bodyPr/>
          <a:lstStyle/>
          <a:p>
            <a:fld id="{7293B9DA-9553-C94D-90E3-7A3BCB98CEFD}" type="datetime1">
              <a:rPr lang="en-US" smtClean="0"/>
              <a:t>6/19/25</a:t>
            </a:fld>
            <a:endParaRPr lang="en-US"/>
          </a:p>
        </p:txBody>
      </p:sp>
      <p:sp>
        <p:nvSpPr>
          <p:cNvPr id="6" name="Footer Placeholder 5">
            <a:extLst>
              <a:ext uri="{FF2B5EF4-FFF2-40B4-BE49-F238E27FC236}">
                <a16:creationId xmlns:a16="http://schemas.microsoft.com/office/drawing/2014/main" id="{89414999-29BF-541D-74BA-0A2DD1E4D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12F6C-A24D-59E0-38C0-B485717A5454}"/>
              </a:ext>
            </a:extLst>
          </p:cNvPr>
          <p:cNvSpPr>
            <a:spLocks noGrp="1"/>
          </p:cNvSpPr>
          <p:nvPr>
            <p:ph type="sldNum" sz="quarter" idx="12"/>
          </p:nvPr>
        </p:nvSpPr>
        <p:spPr/>
        <p:txBody>
          <a:bodyPr/>
          <a:lstStyle/>
          <a:p>
            <a:fld id="{967ADD06-A349-8343-8BD4-79E91D8E58AD}" type="slidenum">
              <a:rPr lang="en-US" smtClean="0"/>
              <a:t>‹#›</a:t>
            </a:fld>
            <a:endParaRPr lang="en-US"/>
          </a:p>
        </p:txBody>
      </p:sp>
    </p:spTree>
    <p:extLst>
      <p:ext uri="{BB962C8B-B14F-4D97-AF65-F5344CB8AC3E}">
        <p14:creationId xmlns:p14="http://schemas.microsoft.com/office/powerpoint/2010/main" val="2417152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7ECA24-C56B-0B33-DAF2-BF5A7EB48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15367-7190-6C32-CED4-BC23DDFFD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59B45D-8EBA-0E3C-D734-9310D8DD5D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13D7C5-A509-A24F-9E0A-086E83D9D178}" type="datetime1">
              <a:rPr lang="en-US" smtClean="0"/>
              <a:t>6/19/25</a:t>
            </a:fld>
            <a:endParaRPr lang="en-US"/>
          </a:p>
        </p:txBody>
      </p:sp>
      <p:sp>
        <p:nvSpPr>
          <p:cNvPr id="5" name="Footer Placeholder 4">
            <a:extLst>
              <a:ext uri="{FF2B5EF4-FFF2-40B4-BE49-F238E27FC236}">
                <a16:creationId xmlns:a16="http://schemas.microsoft.com/office/drawing/2014/main" id="{DFBD2DE1-991B-1F8D-3A26-5F62E76A03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BC3ACB-B567-2E9D-4076-66EEE80B7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7ADD06-A349-8343-8BD4-79E91D8E58AD}" type="slidenum">
              <a:rPr lang="en-US" smtClean="0"/>
              <a:t>‹#›</a:t>
            </a:fld>
            <a:endParaRPr lang="en-US"/>
          </a:p>
        </p:txBody>
      </p:sp>
    </p:spTree>
    <p:extLst>
      <p:ext uri="{BB962C8B-B14F-4D97-AF65-F5344CB8AC3E}">
        <p14:creationId xmlns:p14="http://schemas.microsoft.com/office/powerpoint/2010/main" val="2078162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78AB572-76FD-4033-E54C-C453E6FCF1D5}"/>
              </a:ext>
            </a:extLst>
          </p:cNvPr>
          <p:cNvSpPr>
            <a:spLocks noGrp="1"/>
          </p:cNvSpPr>
          <p:nvPr>
            <p:ph type="subTitle" idx="1"/>
          </p:nvPr>
        </p:nvSpPr>
        <p:spPr>
          <a:xfrm>
            <a:off x="3712803" y="4655262"/>
            <a:ext cx="8121387" cy="552659"/>
          </a:xfrm>
        </p:spPr>
        <p:txBody>
          <a:bodyPr anchor="ctr">
            <a:normAutofit/>
          </a:bodyPr>
          <a:lstStyle/>
          <a:p>
            <a:r>
              <a:rPr lang="en-US" altLang="zh-CN" dirty="0"/>
              <a:t>Maize</a:t>
            </a:r>
            <a:r>
              <a:rPr lang="zh-CN" altLang="en-US" dirty="0"/>
              <a:t> </a:t>
            </a:r>
            <a:r>
              <a:rPr lang="en-US" altLang="zh-CN" dirty="0"/>
              <a:t>Domestication</a:t>
            </a:r>
            <a:r>
              <a:rPr lang="zh-CN" altLang="en-US" dirty="0"/>
              <a:t> </a:t>
            </a:r>
            <a:r>
              <a:rPr lang="en-US" altLang="zh-CN" dirty="0"/>
              <a:t>and</a:t>
            </a:r>
            <a:r>
              <a:rPr lang="zh-CN" altLang="en-US" dirty="0"/>
              <a:t> </a:t>
            </a:r>
            <a:r>
              <a:rPr lang="en-US" altLang="zh-CN" dirty="0"/>
              <a:t>gut</a:t>
            </a:r>
            <a:r>
              <a:rPr lang="zh-CN" altLang="en-US" dirty="0"/>
              <a:t> </a:t>
            </a:r>
            <a:r>
              <a:rPr lang="en-US" altLang="zh-CN" dirty="0"/>
              <a:t>traits</a:t>
            </a:r>
            <a:r>
              <a:rPr lang="zh-CN" altLang="en-US" dirty="0"/>
              <a:t> </a:t>
            </a:r>
            <a:r>
              <a:rPr lang="en-US" altLang="zh-CN" dirty="0"/>
              <a:t>change</a:t>
            </a:r>
            <a:r>
              <a:rPr lang="zh-CN" altLang="en-US" dirty="0"/>
              <a:t> </a:t>
            </a:r>
            <a:r>
              <a:rPr lang="en-US" altLang="zh-CN" dirty="0"/>
              <a:t>during</a:t>
            </a:r>
            <a:r>
              <a:rPr lang="zh-CN" altLang="en-US" dirty="0"/>
              <a:t> </a:t>
            </a:r>
            <a:r>
              <a:rPr lang="en-US" altLang="zh-CN" dirty="0"/>
              <a:t>digestion</a:t>
            </a:r>
            <a:endParaRPr lang="en-US" dirty="0"/>
          </a:p>
        </p:txBody>
      </p:sp>
      <p:pic>
        <p:nvPicPr>
          <p:cNvPr id="4" name="Picture 4">
            <a:extLst>
              <a:ext uri="{FF2B5EF4-FFF2-40B4-BE49-F238E27FC236}">
                <a16:creationId xmlns:a16="http://schemas.microsoft.com/office/drawing/2014/main" id="{80D36E0B-9982-4D66-4593-B370F1E478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4982" y="320040"/>
            <a:ext cx="4364531" cy="38953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01CA8C-1D66-11DE-C867-7BB296BE8424}"/>
              </a:ext>
            </a:extLst>
          </p:cNvPr>
          <p:cNvPicPr>
            <a:picLocks noChangeAspect="1"/>
          </p:cNvPicPr>
          <p:nvPr/>
        </p:nvPicPr>
        <p:blipFill>
          <a:blip r:embed="rId4"/>
          <a:srcRect t="1643"/>
          <a:stretch/>
        </p:blipFill>
        <p:spPr>
          <a:xfrm>
            <a:off x="6096001" y="250543"/>
            <a:ext cx="5738190" cy="3964841"/>
          </a:xfrm>
          <a:prstGeom prst="rect">
            <a:avLst/>
          </a:prstGeom>
        </p:spPr>
      </p:pic>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A9B15F7-216B-E33C-AEAD-F89871E5D2D2}"/>
              </a:ext>
            </a:extLst>
          </p:cNvPr>
          <p:cNvPicPr>
            <a:picLocks noChangeAspect="1"/>
          </p:cNvPicPr>
          <p:nvPr/>
        </p:nvPicPr>
        <p:blipFill>
          <a:blip r:embed="rId5"/>
          <a:stretch>
            <a:fillRect/>
          </a:stretch>
        </p:blipFill>
        <p:spPr>
          <a:xfrm>
            <a:off x="944982" y="4446744"/>
            <a:ext cx="2445829" cy="1753418"/>
          </a:xfrm>
          <a:prstGeom prst="rect">
            <a:avLst/>
          </a:prstGeom>
          <a:ln>
            <a:solidFill>
              <a:schemeClr val="dk1">
                <a:shade val="15000"/>
              </a:schemeClr>
            </a:solidFill>
          </a:ln>
        </p:spPr>
      </p:pic>
      <p:sp>
        <p:nvSpPr>
          <p:cNvPr id="7" name="TextBox 6">
            <a:extLst>
              <a:ext uri="{FF2B5EF4-FFF2-40B4-BE49-F238E27FC236}">
                <a16:creationId xmlns:a16="http://schemas.microsoft.com/office/drawing/2014/main" id="{99D516AF-8E17-83EF-D898-331F26F387DB}"/>
              </a:ext>
            </a:extLst>
          </p:cNvPr>
          <p:cNvSpPr txBox="1"/>
          <p:nvPr/>
        </p:nvSpPr>
        <p:spPr>
          <a:xfrm>
            <a:off x="944982" y="6280376"/>
            <a:ext cx="5535643" cy="307777"/>
          </a:xfrm>
          <a:prstGeom prst="rect">
            <a:avLst/>
          </a:prstGeom>
          <a:solidFill>
            <a:schemeClr val="bg1"/>
          </a:solidFill>
          <a:ln>
            <a:noFill/>
          </a:ln>
        </p:spPr>
        <p:txBody>
          <a:bodyPr wrap="square">
            <a:spAutoFit/>
          </a:bodyPr>
          <a:lstStyle/>
          <a:p>
            <a:r>
              <a:rPr lang="en-US" altLang="zh-CN" sz="700" dirty="0"/>
              <a:t>Source:</a:t>
            </a:r>
            <a:r>
              <a:rPr lang="zh-CN" altLang="en-US" sz="700" dirty="0"/>
              <a:t> </a:t>
            </a:r>
            <a:r>
              <a:rPr lang="en-US" sz="700" dirty="0"/>
              <a:t>Flint-Garcia, Sherry &amp; Bodnar, Anastasia &amp; Scott, Paul. (2009). Variability in Seed Characteristics, Kernel Quality, and Zein Profiles Among Diverse Maize </a:t>
            </a:r>
            <a:r>
              <a:rPr lang="en-US" sz="700" dirty="0" err="1"/>
              <a:t>Inbreds</a:t>
            </a:r>
            <a:r>
              <a:rPr lang="en-US" sz="700" dirty="0"/>
              <a:t>, Landraces, and Teosinte. Theoretical and Applied Genetics. 119. 1129-1142. 10.1007/s00122-009-1115-1. </a:t>
            </a:r>
          </a:p>
        </p:txBody>
      </p:sp>
      <p:sp>
        <p:nvSpPr>
          <p:cNvPr id="2" name="Slide Number Placeholder 1">
            <a:extLst>
              <a:ext uri="{FF2B5EF4-FFF2-40B4-BE49-F238E27FC236}">
                <a16:creationId xmlns:a16="http://schemas.microsoft.com/office/drawing/2014/main" id="{33688359-EBF4-426C-FF56-2CB7A678B120}"/>
              </a:ext>
            </a:extLst>
          </p:cNvPr>
          <p:cNvSpPr>
            <a:spLocks noGrp="1"/>
          </p:cNvSpPr>
          <p:nvPr>
            <p:ph type="sldNum" sz="quarter" idx="12"/>
          </p:nvPr>
        </p:nvSpPr>
        <p:spPr/>
        <p:txBody>
          <a:bodyPr/>
          <a:lstStyle/>
          <a:p>
            <a:fld id="{967ADD06-A349-8343-8BD4-79E91D8E58AD}" type="slidenum">
              <a:rPr lang="en-US" smtClean="0"/>
              <a:t>1</a:t>
            </a:fld>
            <a:endParaRPr lang="en-US" dirty="0"/>
          </a:p>
        </p:txBody>
      </p:sp>
    </p:spTree>
    <p:extLst>
      <p:ext uri="{BB962C8B-B14F-4D97-AF65-F5344CB8AC3E}">
        <p14:creationId xmlns:p14="http://schemas.microsoft.com/office/powerpoint/2010/main" val="36505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of a number of different colored dots&#10;&#10;AI-generated content may be incorrect.">
            <a:extLst>
              <a:ext uri="{FF2B5EF4-FFF2-40B4-BE49-F238E27FC236}">
                <a16:creationId xmlns:a16="http://schemas.microsoft.com/office/drawing/2014/main" id="{5237FC13-48AD-32AA-E184-31E8C9FBF1E1}"/>
              </a:ext>
            </a:extLst>
          </p:cNvPr>
          <p:cNvPicPr>
            <a:picLocks noGrp="1" noChangeAspect="1"/>
          </p:cNvPicPr>
          <p:nvPr>
            <p:ph idx="1"/>
          </p:nvPr>
        </p:nvPicPr>
        <p:blipFill>
          <a:blip r:embed="rId3"/>
          <a:stretch>
            <a:fillRect/>
          </a:stretch>
        </p:blipFill>
        <p:spPr>
          <a:xfrm>
            <a:off x="643467" y="1098042"/>
            <a:ext cx="10905066" cy="4661915"/>
          </a:xfrm>
          <a:prstGeom prst="rect">
            <a:avLst/>
          </a:prstGeom>
        </p:spPr>
      </p:pic>
      <p:sp>
        <p:nvSpPr>
          <p:cNvPr id="6" name="TextBox 5">
            <a:extLst>
              <a:ext uri="{FF2B5EF4-FFF2-40B4-BE49-F238E27FC236}">
                <a16:creationId xmlns:a16="http://schemas.microsoft.com/office/drawing/2014/main" id="{C4AAD5EF-B089-8F75-0080-26910F9280B8}"/>
              </a:ext>
            </a:extLst>
          </p:cNvPr>
          <p:cNvSpPr txBox="1"/>
          <p:nvPr/>
        </p:nvSpPr>
        <p:spPr>
          <a:xfrm>
            <a:off x="643468" y="607000"/>
            <a:ext cx="10905065" cy="400110"/>
          </a:xfrm>
          <a:prstGeom prst="rect">
            <a:avLst/>
          </a:prstGeom>
          <a:noFill/>
        </p:spPr>
        <p:txBody>
          <a:bodyPr wrap="square">
            <a:spAutoFit/>
          </a:bodyPr>
          <a:lstStyle/>
          <a:p>
            <a:r>
              <a:rPr lang="en-US" sz="2000" b="1" dirty="0">
                <a:effectLst/>
                <a:latin typeface="Times New Roman" panose="02020603050405020304" pitchFamily="18" charset="0"/>
                <a:ea typeface="DengXian" panose="02010600030101010101" pitchFamily="2" charset="-122"/>
              </a:rPr>
              <a:t>Genome-wide association analysis </a:t>
            </a:r>
            <a:r>
              <a:rPr lang="en-US" altLang="zh-CN" sz="2000" b="1" dirty="0">
                <a:effectLst/>
                <a:latin typeface="Times New Roman" panose="02020603050405020304" pitchFamily="18" charset="0"/>
                <a:ea typeface="DengXian" panose="02010600030101010101" pitchFamily="2" charset="-122"/>
              </a:rPr>
              <a:t>between</a:t>
            </a:r>
            <a:r>
              <a:rPr lang="zh-CN" altLang="en-US" sz="2000" b="1" dirty="0">
                <a:effectLst/>
                <a:latin typeface="Times New Roman" panose="02020603050405020304" pitchFamily="18" charset="0"/>
                <a:ea typeface="DengXian" panose="02010600030101010101" pitchFamily="2" charset="-122"/>
              </a:rPr>
              <a:t> </a:t>
            </a:r>
            <a:r>
              <a:rPr lang="en-US" altLang="zh-CN" sz="2000" b="1" dirty="0">
                <a:latin typeface="Times New Roman" panose="02020603050405020304" pitchFamily="18" charset="0"/>
                <a:ea typeface="DengXian" panose="02010600030101010101" pitchFamily="2" charset="-122"/>
              </a:rPr>
              <a:t>maize</a:t>
            </a:r>
            <a:r>
              <a:rPr lang="zh-CN" altLang="en-US" sz="2000" b="1" dirty="0">
                <a:latin typeface="Times New Roman" panose="02020603050405020304" pitchFamily="18" charset="0"/>
                <a:ea typeface="DengXian" panose="02010600030101010101" pitchFamily="2" charset="-122"/>
              </a:rPr>
              <a:t> </a:t>
            </a:r>
            <a:r>
              <a:rPr lang="en-US" altLang="zh-CN" sz="2000" b="1" dirty="0">
                <a:latin typeface="Times New Roman" panose="02020603050405020304" pitchFamily="18" charset="0"/>
                <a:ea typeface="DengXian" panose="02010600030101010101" pitchFamily="2" charset="-122"/>
              </a:rPr>
              <a:t>landrace</a:t>
            </a:r>
            <a:r>
              <a:rPr lang="zh-CN" altLang="en-US" sz="2000" b="1" dirty="0">
                <a:latin typeface="Times New Roman" panose="02020603050405020304" pitchFamily="18" charset="0"/>
                <a:ea typeface="DengXian" panose="02010600030101010101" pitchFamily="2" charset="-122"/>
              </a:rPr>
              <a:t> </a:t>
            </a:r>
            <a:r>
              <a:rPr lang="en-US" altLang="zh-CN" sz="2000" b="1" dirty="0">
                <a:latin typeface="Times New Roman" panose="02020603050405020304" pitchFamily="18" charset="0"/>
                <a:ea typeface="DengXian" panose="02010600030101010101" pitchFamily="2" charset="-122"/>
              </a:rPr>
              <a:t>and</a:t>
            </a:r>
            <a:r>
              <a:rPr lang="zh-CN" altLang="en-US" sz="2000" b="1" dirty="0">
                <a:latin typeface="Times New Roman" panose="02020603050405020304" pitchFamily="18" charset="0"/>
                <a:ea typeface="DengXian" panose="02010600030101010101" pitchFamily="2" charset="-122"/>
              </a:rPr>
              <a:t> </a:t>
            </a:r>
            <a:r>
              <a:rPr lang="en-US" altLang="zh-CN" sz="2000" b="1" dirty="0">
                <a:latin typeface="Times New Roman" panose="02020603050405020304" pitchFamily="18" charset="0"/>
                <a:ea typeface="DengXian" panose="02010600030101010101" pitchFamily="2" charset="-122"/>
              </a:rPr>
              <a:t>Bifidobacteria</a:t>
            </a:r>
            <a:r>
              <a:rPr lang="zh-CN" altLang="en-US" sz="2000" b="1" dirty="0">
                <a:latin typeface="Times New Roman" panose="02020603050405020304" pitchFamily="18" charset="0"/>
                <a:ea typeface="DengXian" panose="02010600030101010101" pitchFamily="2" charset="-122"/>
              </a:rPr>
              <a:t> </a:t>
            </a:r>
            <a:r>
              <a:rPr lang="en-US" altLang="zh-CN" sz="2000" b="1" dirty="0">
                <a:latin typeface="Times New Roman" panose="02020603050405020304" pitchFamily="18" charset="0"/>
                <a:ea typeface="DengXian" panose="02010600030101010101" pitchFamily="2" charset="-122"/>
              </a:rPr>
              <a:t>Relative</a:t>
            </a:r>
            <a:r>
              <a:rPr lang="zh-CN" altLang="en-US" sz="2000" b="1" dirty="0">
                <a:latin typeface="Times New Roman" panose="02020603050405020304" pitchFamily="18" charset="0"/>
                <a:ea typeface="DengXian" panose="02010600030101010101" pitchFamily="2" charset="-122"/>
              </a:rPr>
              <a:t> </a:t>
            </a:r>
            <a:r>
              <a:rPr lang="en-US" altLang="zh-CN" sz="2000" b="1" dirty="0">
                <a:latin typeface="Times New Roman" panose="02020603050405020304" pitchFamily="18" charset="0"/>
                <a:ea typeface="DengXian" panose="02010600030101010101" pitchFamily="2" charset="-122"/>
              </a:rPr>
              <a:t>Abundance</a:t>
            </a:r>
            <a:endParaRPr lang="en-US" sz="2000" dirty="0"/>
          </a:p>
        </p:txBody>
      </p:sp>
      <p:sp>
        <p:nvSpPr>
          <p:cNvPr id="2" name="Slide Number Placeholder 1">
            <a:extLst>
              <a:ext uri="{FF2B5EF4-FFF2-40B4-BE49-F238E27FC236}">
                <a16:creationId xmlns:a16="http://schemas.microsoft.com/office/drawing/2014/main" id="{15A05348-E1BA-4EF3-ADA4-302D7BDF5160}"/>
              </a:ext>
            </a:extLst>
          </p:cNvPr>
          <p:cNvSpPr>
            <a:spLocks noGrp="1"/>
          </p:cNvSpPr>
          <p:nvPr>
            <p:ph type="sldNum" sz="quarter" idx="12"/>
          </p:nvPr>
        </p:nvSpPr>
        <p:spPr/>
        <p:txBody>
          <a:bodyPr/>
          <a:lstStyle/>
          <a:p>
            <a:fld id="{967ADD06-A349-8343-8BD4-79E91D8E58AD}" type="slidenum">
              <a:rPr lang="en-US" smtClean="0"/>
              <a:t>10</a:t>
            </a:fld>
            <a:endParaRPr lang="en-US"/>
          </a:p>
        </p:txBody>
      </p:sp>
      <p:sp>
        <p:nvSpPr>
          <p:cNvPr id="5" name="TextBox 4">
            <a:extLst>
              <a:ext uri="{FF2B5EF4-FFF2-40B4-BE49-F238E27FC236}">
                <a16:creationId xmlns:a16="http://schemas.microsoft.com/office/drawing/2014/main" id="{F43BD464-09F7-38EA-60F3-784AC2FCE425}"/>
              </a:ext>
            </a:extLst>
          </p:cNvPr>
          <p:cNvSpPr txBox="1"/>
          <p:nvPr/>
        </p:nvSpPr>
        <p:spPr>
          <a:xfrm>
            <a:off x="838199" y="5691385"/>
            <a:ext cx="10253133" cy="1030090"/>
          </a:xfrm>
          <a:prstGeom prst="rect">
            <a:avLst/>
          </a:prstGeom>
          <a:noFill/>
        </p:spPr>
        <p:txBody>
          <a:bodyPr wrap="square">
            <a:spAutoFit/>
          </a:bodyPr>
          <a:lstStyle/>
          <a:p>
            <a:pPr marL="0" marR="0">
              <a:lnSpc>
                <a:spcPct val="115000"/>
              </a:lnSpc>
              <a:spcAft>
                <a:spcPts val="800"/>
              </a:spcAft>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Figure 5: Genome-wide association analysis across 100000bp on chromosome one.</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The Manhattan plot shows the -log₁₀(p) values of SNP associations across the first 100 kb of chromosome one. The bottom panel displays a heatmap indicating SNP density, with warmer colors representing higher values.</a:t>
            </a:r>
            <a:endParaRPr lang="en-US" sz="24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5380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2B03E-F02D-B5A0-D2DA-55565FE0DD91}"/>
              </a:ext>
            </a:extLst>
          </p:cNvPr>
          <p:cNvSpPr>
            <a:spLocks noGrp="1"/>
          </p:cNvSpPr>
          <p:nvPr>
            <p:ph type="title"/>
          </p:nvPr>
        </p:nvSpPr>
        <p:spPr/>
        <p:txBody>
          <a:bodyPr/>
          <a:lstStyle/>
          <a:p>
            <a:r>
              <a:rPr lang="en-US" altLang="zh-CN" dirty="0"/>
              <a:t>Material</a:t>
            </a:r>
            <a:r>
              <a:rPr lang="zh-CN" altLang="en-US" dirty="0"/>
              <a:t> </a:t>
            </a:r>
            <a:r>
              <a:rPr lang="en-US" altLang="zh-CN" dirty="0"/>
              <a:t>and</a:t>
            </a:r>
            <a:r>
              <a:rPr lang="zh-CN" altLang="en-US" dirty="0"/>
              <a:t> </a:t>
            </a:r>
            <a:r>
              <a:rPr lang="en-US" altLang="zh-CN" dirty="0"/>
              <a:t>Methods</a:t>
            </a:r>
            <a:endParaRPr lang="en-US" dirty="0"/>
          </a:p>
        </p:txBody>
      </p:sp>
      <p:sp>
        <p:nvSpPr>
          <p:cNvPr id="3" name="Content Placeholder 2">
            <a:extLst>
              <a:ext uri="{FF2B5EF4-FFF2-40B4-BE49-F238E27FC236}">
                <a16:creationId xmlns:a16="http://schemas.microsoft.com/office/drawing/2014/main" id="{0191549E-29B9-D27F-7897-C65CE68839E9}"/>
              </a:ext>
            </a:extLst>
          </p:cNvPr>
          <p:cNvSpPr>
            <a:spLocks noGrp="1"/>
          </p:cNvSpPr>
          <p:nvPr>
            <p:ph idx="1"/>
          </p:nvPr>
        </p:nvSpPr>
        <p:spPr>
          <a:xfrm>
            <a:off x="838200" y="1825625"/>
            <a:ext cx="11109960" cy="4667250"/>
          </a:xfrm>
        </p:spPr>
        <p:txBody>
          <a:bodyPr>
            <a:normAutofit fontScale="92500" lnSpcReduction="10000"/>
          </a:bodyPr>
          <a:lstStyle/>
          <a:p>
            <a:r>
              <a:rPr lang="en-US" altLang="zh-CN" sz="1400" dirty="0" err="1"/>
              <a:t>Yij</a:t>
            </a:r>
            <a:r>
              <a:rPr lang="en-US" altLang="zh-CN" sz="1400" dirty="0"/>
              <a:t>=</a:t>
            </a:r>
            <a:r>
              <a:rPr lang="zh-CN" altLang="en-US" sz="1400" dirty="0"/>
              <a:t> </a:t>
            </a:r>
            <a:r>
              <a:rPr lang="en-US" altLang="zh-CN" sz="1400" dirty="0" err="1"/>
              <a:t>μ</a:t>
            </a:r>
            <a:r>
              <a:rPr lang="zh-CN" altLang="en-US" sz="1400" dirty="0"/>
              <a:t> </a:t>
            </a:r>
            <a:r>
              <a:rPr lang="en-US" altLang="zh-CN" sz="1400" dirty="0"/>
              <a:t>+</a:t>
            </a:r>
            <a:r>
              <a:rPr lang="zh-CN" altLang="en-US" sz="1400" dirty="0"/>
              <a:t> </a:t>
            </a:r>
            <a:r>
              <a:rPr lang="en-US" altLang="zh-CN" sz="1400" dirty="0"/>
              <a:t>Mi</a:t>
            </a:r>
            <a:r>
              <a:rPr lang="zh-CN" altLang="en-US" sz="1400" dirty="0"/>
              <a:t> </a:t>
            </a:r>
            <a:r>
              <a:rPr lang="en-US" altLang="zh-CN" sz="1400" dirty="0"/>
              <a:t>+</a:t>
            </a:r>
            <a:r>
              <a:rPr lang="zh-CN" altLang="en-US" sz="1400" dirty="0"/>
              <a:t> </a:t>
            </a:r>
            <a:r>
              <a:rPr lang="en-US" altLang="zh-CN" sz="1400" dirty="0" err="1"/>
              <a:t>Lj</a:t>
            </a:r>
            <a:r>
              <a:rPr lang="zh-CN" altLang="en-US" sz="1400" dirty="0"/>
              <a:t> </a:t>
            </a:r>
            <a:r>
              <a:rPr lang="en-US" altLang="zh-CN" sz="1400" dirty="0"/>
              <a:t>+</a:t>
            </a:r>
            <a:r>
              <a:rPr lang="zh-CN" altLang="en-US" sz="1400" dirty="0"/>
              <a:t> </a:t>
            </a:r>
            <a:r>
              <a:rPr lang="en-US" altLang="zh-CN" sz="1400" dirty="0" err="1"/>
              <a:t>eij</a:t>
            </a:r>
            <a:r>
              <a:rPr lang="zh-CN" altLang="en-US" sz="1400" dirty="0"/>
              <a:t> </a:t>
            </a:r>
            <a:r>
              <a:rPr lang="en-US" altLang="zh-CN" sz="1400" dirty="0"/>
              <a:t>(16S</a:t>
            </a:r>
            <a:r>
              <a:rPr lang="zh-CN" altLang="en-US" sz="1400" dirty="0"/>
              <a:t> </a:t>
            </a:r>
            <a:r>
              <a:rPr lang="en-US" altLang="zh-CN" sz="1400" dirty="0"/>
              <a:t>analysis</a:t>
            </a:r>
            <a:r>
              <a:rPr lang="zh-CN" altLang="en-US" sz="1400" dirty="0"/>
              <a:t> </a:t>
            </a:r>
            <a:r>
              <a:rPr lang="en-US" altLang="zh-CN" sz="1400" dirty="0"/>
              <a:t>model)</a:t>
            </a:r>
          </a:p>
          <a:p>
            <a:endParaRPr lang="en-US" sz="1400" dirty="0"/>
          </a:p>
          <a:p>
            <a:r>
              <a:rPr lang="en-US" altLang="zh-CN" sz="1400" dirty="0"/>
              <a:t>Block</a:t>
            </a:r>
            <a:r>
              <a:rPr lang="zh-CN" altLang="en-US" sz="1400" dirty="0"/>
              <a:t>  </a:t>
            </a:r>
            <a:r>
              <a:rPr lang="en-US" altLang="zh-CN" sz="1400" dirty="0"/>
              <a:t>by</a:t>
            </a:r>
            <a:r>
              <a:rPr lang="zh-CN" altLang="en-US" sz="1400" dirty="0"/>
              <a:t> </a:t>
            </a:r>
            <a:r>
              <a:rPr lang="en-US" altLang="zh-CN" sz="1400" dirty="0"/>
              <a:t>human</a:t>
            </a:r>
            <a:r>
              <a:rPr lang="zh-CN" altLang="en-US" sz="1400" dirty="0"/>
              <a:t> </a:t>
            </a:r>
            <a:r>
              <a:rPr lang="en-US" altLang="zh-CN" sz="1400" dirty="0"/>
              <a:t>microbiome</a:t>
            </a:r>
          </a:p>
          <a:p>
            <a:endParaRPr lang="en-US" sz="1400" dirty="0"/>
          </a:p>
          <a:p>
            <a:r>
              <a:rPr lang="en-US" altLang="zh-CN" sz="1400" dirty="0"/>
              <a:t>Completely</a:t>
            </a:r>
            <a:r>
              <a:rPr lang="zh-CN" altLang="en-US" sz="1400" dirty="0"/>
              <a:t> </a:t>
            </a:r>
            <a:r>
              <a:rPr lang="en-US" altLang="zh-CN" sz="1400" dirty="0"/>
              <a:t>Randomized</a:t>
            </a:r>
            <a:r>
              <a:rPr lang="zh-CN" altLang="en-US" sz="1400" dirty="0"/>
              <a:t> </a:t>
            </a:r>
            <a:r>
              <a:rPr lang="en-US" altLang="zh-CN" sz="1400" dirty="0"/>
              <a:t>Design</a:t>
            </a:r>
          </a:p>
          <a:p>
            <a:endParaRPr lang="en-US" sz="1400" dirty="0"/>
          </a:p>
          <a:p>
            <a:r>
              <a:rPr lang="en-US" altLang="zh-CN" sz="1400" dirty="0"/>
              <a:t>25</a:t>
            </a:r>
            <a:r>
              <a:rPr lang="zh-CN" altLang="en-US" sz="1400" dirty="0"/>
              <a:t>  </a:t>
            </a:r>
            <a:r>
              <a:rPr lang="en-US" altLang="zh-CN" sz="1400" dirty="0"/>
              <a:t>teosinte</a:t>
            </a:r>
            <a:r>
              <a:rPr lang="zh-CN" altLang="en-US" sz="1400" dirty="0"/>
              <a:t> </a:t>
            </a:r>
            <a:r>
              <a:rPr lang="en-US" altLang="zh-CN" sz="1400" dirty="0"/>
              <a:t>lines</a:t>
            </a:r>
            <a:r>
              <a:rPr lang="zh-CN" altLang="en-US" sz="1400" dirty="0"/>
              <a:t> </a:t>
            </a:r>
            <a:r>
              <a:rPr lang="en-US" altLang="zh-CN" sz="1400" dirty="0"/>
              <a:t>and</a:t>
            </a:r>
            <a:r>
              <a:rPr lang="zh-CN" altLang="en-US" sz="1400" dirty="0"/>
              <a:t> </a:t>
            </a:r>
            <a:r>
              <a:rPr lang="en-US" altLang="zh-CN" sz="1400" dirty="0"/>
              <a:t>25</a:t>
            </a:r>
            <a:r>
              <a:rPr lang="zh-CN" altLang="en-US" sz="1400" dirty="0"/>
              <a:t> </a:t>
            </a:r>
            <a:r>
              <a:rPr lang="en-US" altLang="zh-CN" sz="1400" dirty="0"/>
              <a:t>maize</a:t>
            </a:r>
            <a:r>
              <a:rPr lang="zh-CN" altLang="en-US" sz="1400" dirty="0"/>
              <a:t> </a:t>
            </a:r>
            <a:r>
              <a:rPr lang="en-US" altLang="zh-CN" sz="1400" dirty="0"/>
              <a:t>lines</a:t>
            </a:r>
            <a:r>
              <a:rPr lang="zh-CN" altLang="en-US" sz="1400" dirty="0"/>
              <a:t> </a:t>
            </a:r>
            <a:endParaRPr lang="en-US" altLang="zh-CN" sz="1400" dirty="0"/>
          </a:p>
          <a:p>
            <a:endParaRPr lang="en-US" altLang="zh-CN" sz="1400" dirty="0"/>
          </a:p>
          <a:p>
            <a:r>
              <a:rPr lang="en-US" altLang="zh-CN" sz="1400" dirty="0"/>
              <a:t>Align</a:t>
            </a:r>
            <a:r>
              <a:rPr lang="zh-CN" altLang="en-US" sz="1400" dirty="0"/>
              <a:t> </a:t>
            </a:r>
            <a:r>
              <a:rPr lang="en-US" altLang="zh-CN" sz="1400" dirty="0"/>
              <a:t>lines</a:t>
            </a:r>
            <a:r>
              <a:rPr lang="zh-CN" altLang="en-US" sz="1400" dirty="0"/>
              <a:t> </a:t>
            </a:r>
            <a:r>
              <a:rPr lang="en-US" altLang="zh-CN" sz="1400" dirty="0"/>
              <a:t>to</a:t>
            </a:r>
            <a:r>
              <a:rPr lang="zh-CN" altLang="en-US" sz="1400" dirty="0"/>
              <a:t> </a:t>
            </a:r>
            <a:r>
              <a:rPr lang="en-US" altLang="zh-CN" sz="1400" dirty="0"/>
              <a:t>the</a:t>
            </a:r>
            <a:r>
              <a:rPr lang="zh-CN" altLang="en-US" sz="1400" dirty="0"/>
              <a:t> </a:t>
            </a:r>
            <a:r>
              <a:rPr lang="en-US" altLang="zh-CN" sz="1400" dirty="0"/>
              <a:t>B73</a:t>
            </a:r>
            <a:r>
              <a:rPr lang="zh-CN" altLang="en-US" sz="1400" dirty="0"/>
              <a:t> </a:t>
            </a:r>
            <a:r>
              <a:rPr lang="en-US" altLang="zh-CN" sz="1400" dirty="0"/>
              <a:t>reference</a:t>
            </a:r>
            <a:r>
              <a:rPr lang="zh-CN" altLang="en-US" sz="1400" dirty="0"/>
              <a:t> </a:t>
            </a:r>
            <a:r>
              <a:rPr lang="en-US" altLang="zh-CN" sz="1400" dirty="0"/>
              <a:t>genome,</a:t>
            </a:r>
            <a:r>
              <a:rPr lang="zh-CN" altLang="en-US" sz="1400" dirty="0"/>
              <a:t> </a:t>
            </a:r>
            <a:r>
              <a:rPr lang="en-US" altLang="zh-CN" sz="1400" dirty="0"/>
              <a:t>only</a:t>
            </a:r>
            <a:r>
              <a:rPr lang="zh-CN" altLang="en-US" sz="1400" dirty="0"/>
              <a:t> </a:t>
            </a:r>
            <a:r>
              <a:rPr lang="en-US" altLang="zh-CN" sz="1400" dirty="0"/>
              <a:t>the</a:t>
            </a:r>
            <a:r>
              <a:rPr lang="zh-CN" altLang="en-US" sz="1400" dirty="0"/>
              <a:t> </a:t>
            </a:r>
            <a:r>
              <a:rPr lang="en-US" altLang="zh-CN" sz="1400" dirty="0"/>
              <a:t>first</a:t>
            </a:r>
            <a:r>
              <a:rPr lang="zh-CN" altLang="en-US" sz="1400" dirty="0"/>
              <a:t> </a:t>
            </a:r>
            <a:r>
              <a:rPr lang="en-US" altLang="zh-CN" sz="1400" dirty="0"/>
              <a:t>100kb</a:t>
            </a:r>
            <a:r>
              <a:rPr lang="zh-CN" altLang="en-US" sz="1400" dirty="0"/>
              <a:t> </a:t>
            </a:r>
            <a:r>
              <a:rPr lang="en-US" altLang="zh-CN" sz="1400" dirty="0"/>
              <a:t>on</a:t>
            </a:r>
            <a:r>
              <a:rPr lang="zh-CN" altLang="en-US" sz="1400" dirty="0"/>
              <a:t> </a:t>
            </a:r>
            <a:r>
              <a:rPr lang="en-US" altLang="zh-CN" sz="1400" dirty="0"/>
              <a:t>chromosome</a:t>
            </a:r>
            <a:r>
              <a:rPr lang="zh-CN" altLang="en-US" sz="1400" dirty="0"/>
              <a:t> </a:t>
            </a:r>
            <a:r>
              <a:rPr lang="en-US" altLang="zh-CN" sz="1400" dirty="0"/>
              <a:t>one</a:t>
            </a:r>
          </a:p>
          <a:p>
            <a:endParaRPr lang="en-US" altLang="zh-CN" sz="1400" dirty="0"/>
          </a:p>
          <a:p>
            <a:r>
              <a:rPr lang="en-US" altLang="zh-CN" sz="1400" dirty="0"/>
              <a:t>Bcf</a:t>
            </a:r>
            <a:r>
              <a:rPr lang="zh-CN" altLang="en-US" sz="1400" dirty="0"/>
              <a:t> </a:t>
            </a:r>
            <a:r>
              <a:rPr lang="en-US" altLang="zh-CN" sz="1400" dirty="0"/>
              <a:t>tools</a:t>
            </a:r>
            <a:r>
              <a:rPr lang="zh-CN" altLang="en-US" sz="1400" dirty="0"/>
              <a:t> </a:t>
            </a:r>
            <a:r>
              <a:rPr lang="en-US" altLang="zh-CN" sz="1400" dirty="0"/>
              <a:t>to</a:t>
            </a:r>
            <a:r>
              <a:rPr lang="zh-CN" altLang="en-US" sz="1400" dirty="0"/>
              <a:t> </a:t>
            </a:r>
            <a:r>
              <a:rPr lang="en-US" altLang="zh-CN" sz="1400" dirty="0"/>
              <a:t>call</a:t>
            </a:r>
            <a:r>
              <a:rPr lang="zh-CN" altLang="en-US" sz="1400" dirty="0"/>
              <a:t> </a:t>
            </a:r>
            <a:r>
              <a:rPr lang="en-US" altLang="zh-CN" sz="1400" dirty="0"/>
              <a:t>for</a:t>
            </a:r>
            <a:r>
              <a:rPr lang="zh-CN" altLang="en-US" sz="1400" dirty="0"/>
              <a:t> </a:t>
            </a:r>
            <a:r>
              <a:rPr lang="en-US" altLang="zh-CN" sz="1400" dirty="0"/>
              <a:t>the</a:t>
            </a:r>
            <a:r>
              <a:rPr lang="zh-CN" altLang="en-US" sz="1400" dirty="0"/>
              <a:t> </a:t>
            </a:r>
            <a:r>
              <a:rPr lang="en-US" altLang="zh-CN" sz="1400" dirty="0"/>
              <a:t>SNPs.</a:t>
            </a:r>
            <a:r>
              <a:rPr lang="zh-CN" altLang="en-US" sz="1400" dirty="0"/>
              <a:t> </a:t>
            </a:r>
            <a:r>
              <a:rPr lang="en-US" altLang="zh-CN" sz="1400" dirty="0"/>
              <a:t>Then</a:t>
            </a:r>
            <a:r>
              <a:rPr lang="zh-CN" altLang="en-US" sz="1400" dirty="0"/>
              <a:t> </a:t>
            </a:r>
            <a:r>
              <a:rPr lang="en-US" altLang="zh-CN" sz="1400" dirty="0"/>
              <a:t>calculate</a:t>
            </a:r>
            <a:r>
              <a:rPr lang="zh-CN" altLang="en-US" sz="1400" dirty="0"/>
              <a:t> </a:t>
            </a:r>
            <a:r>
              <a:rPr lang="en-US" altLang="zh-CN" sz="1400" dirty="0"/>
              <a:t>the</a:t>
            </a:r>
            <a:r>
              <a:rPr lang="zh-CN" altLang="en-US" sz="1400" dirty="0"/>
              <a:t> </a:t>
            </a:r>
            <a:r>
              <a:rPr lang="en-US" altLang="zh-CN" sz="1400" dirty="0" err="1"/>
              <a:t>Fst</a:t>
            </a:r>
            <a:r>
              <a:rPr lang="zh-CN" altLang="en-US" sz="1400" dirty="0"/>
              <a:t> </a:t>
            </a:r>
            <a:r>
              <a:rPr lang="en-US" altLang="zh-CN" sz="1400" dirty="0"/>
              <a:t>values</a:t>
            </a:r>
          </a:p>
          <a:p>
            <a:endParaRPr lang="en-US" altLang="zh-CN" sz="1400" dirty="0"/>
          </a:p>
          <a:p>
            <a:r>
              <a:rPr lang="en-US" altLang="zh-CN" sz="1400" dirty="0" err="1"/>
              <a:t>Angsd</a:t>
            </a:r>
            <a:r>
              <a:rPr lang="zh-CN" altLang="en-US" sz="1400" dirty="0"/>
              <a:t> </a:t>
            </a:r>
            <a:r>
              <a:rPr lang="en-US" altLang="zh-CN" sz="1400" dirty="0"/>
              <a:t>tool</a:t>
            </a:r>
            <a:r>
              <a:rPr lang="zh-CN" altLang="en-US" sz="1400" dirty="0"/>
              <a:t> </a:t>
            </a:r>
            <a:r>
              <a:rPr lang="en-US" altLang="zh-CN" sz="1400" dirty="0"/>
              <a:t>to</a:t>
            </a:r>
            <a:r>
              <a:rPr lang="zh-CN" altLang="en-US" sz="1400" dirty="0"/>
              <a:t> </a:t>
            </a:r>
            <a:r>
              <a:rPr lang="en-US" altLang="zh-CN" sz="1400" dirty="0"/>
              <a:t>calculate</a:t>
            </a:r>
            <a:r>
              <a:rPr lang="zh-CN" altLang="en-US" sz="1400" dirty="0"/>
              <a:t> </a:t>
            </a:r>
            <a:r>
              <a:rPr lang="en-US" altLang="zh-CN" sz="1400" dirty="0"/>
              <a:t>the</a:t>
            </a:r>
            <a:r>
              <a:rPr lang="zh-CN" altLang="en-US" sz="1400" dirty="0"/>
              <a:t> </a:t>
            </a:r>
            <a:r>
              <a:rPr lang="en-US" altLang="zh-CN" sz="1400" dirty="0"/>
              <a:t>theta</a:t>
            </a:r>
            <a:r>
              <a:rPr lang="zh-CN" altLang="en-US" sz="1400" dirty="0"/>
              <a:t> </a:t>
            </a:r>
            <a:r>
              <a:rPr lang="en-US" altLang="zh-CN" sz="1400" dirty="0"/>
              <a:t>values.</a:t>
            </a:r>
          </a:p>
          <a:p>
            <a:endParaRPr lang="en-US" sz="1400" dirty="0"/>
          </a:p>
          <a:p>
            <a:r>
              <a:rPr lang="en-US" altLang="zh-CN" sz="1400" dirty="0"/>
              <a:t>GBLUP</a:t>
            </a:r>
            <a:r>
              <a:rPr lang="zh-CN" altLang="en-US" sz="1400" dirty="0"/>
              <a:t> </a:t>
            </a:r>
            <a:r>
              <a:rPr lang="en-US" altLang="zh-CN" sz="1400" dirty="0"/>
              <a:t>matric</a:t>
            </a:r>
            <a:r>
              <a:rPr lang="zh-CN" altLang="en-US" sz="1400" dirty="0"/>
              <a:t> </a:t>
            </a:r>
            <a:r>
              <a:rPr lang="en-US" altLang="zh-CN" sz="1400" dirty="0"/>
              <a:t>is</a:t>
            </a:r>
            <a:r>
              <a:rPr lang="zh-CN" altLang="en-US" sz="1400" dirty="0"/>
              <a:t> </a:t>
            </a:r>
            <a:r>
              <a:rPr lang="en-US" altLang="zh-CN" sz="1400" dirty="0"/>
              <a:t>used</a:t>
            </a:r>
            <a:r>
              <a:rPr lang="zh-CN" altLang="en-US" sz="1400" dirty="0"/>
              <a:t> </a:t>
            </a:r>
            <a:r>
              <a:rPr lang="en-US" altLang="zh-CN" sz="1400" dirty="0"/>
              <a:t>while</a:t>
            </a:r>
            <a:r>
              <a:rPr lang="zh-CN" altLang="en-US" sz="1400" dirty="0"/>
              <a:t> </a:t>
            </a:r>
            <a:r>
              <a:rPr lang="en-US" altLang="zh-CN" sz="1400" dirty="0"/>
              <a:t>using</a:t>
            </a:r>
            <a:r>
              <a:rPr lang="zh-CN" altLang="en-US" sz="1400" dirty="0"/>
              <a:t> </a:t>
            </a:r>
            <a:r>
              <a:rPr lang="en-US" altLang="zh-CN" sz="1400" dirty="0" err="1"/>
              <a:t>rMVP</a:t>
            </a:r>
            <a:r>
              <a:rPr lang="zh-CN" altLang="en-US" sz="1400" dirty="0"/>
              <a:t> </a:t>
            </a:r>
            <a:r>
              <a:rPr lang="en-US" altLang="zh-CN" sz="1400" dirty="0"/>
              <a:t>package.</a:t>
            </a:r>
            <a:br>
              <a:rPr lang="en-US" altLang="zh-CN" sz="1400" dirty="0"/>
            </a:br>
            <a:br>
              <a:rPr lang="en-US" altLang="zh-CN" sz="1400" dirty="0"/>
            </a:br>
            <a:endParaRPr lang="en-US" sz="1400" dirty="0">
              <a:solidFill>
                <a:srgbClr val="FF0000"/>
              </a:solidFill>
            </a:endParaRPr>
          </a:p>
        </p:txBody>
      </p:sp>
      <p:sp>
        <p:nvSpPr>
          <p:cNvPr id="4" name="Slide Number Placeholder 3">
            <a:extLst>
              <a:ext uri="{FF2B5EF4-FFF2-40B4-BE49-F238E27FC236}">
                <a16:creationId xmlns:a16="http://schemas.microsoft.com/office/drawing/2014/main" id="{3941DC66-DABD-3A33-7533-E1EE3D9E865F}"/>
              </a:ext>
            </a:extLst>
          </p:cNvPr>
          <p:cNvSpPr>
            <a:spLocks noGrp="1"/>
          </p:cNvSpPr>
          <p:nvPr>
            <p:ph type="sldNum" sz="quarter" idx="12"/>
          </p:nvPr>
        </p:nvSpPr>
        <p:spPr/>
        <p:txBody>
          <a:bodyPr/>
          <a:lstStyle/>
          <a:p>
            <a:fld id="{967ADD06-A349-8343-8BD4-79E91D8E58AD}" type="slidenum">
              <a:rPr lang="en-US" smtClean="0"/>
              <a:t>2</a:t>
            </a:fld>
            <a:endParaRPr lang="en-US"/>
          </a:p>
        </p:txBody>
      </p:sp>
    </p:spTree>
    <p:extLst>
      <p:ext uri="{BB962C8B-B14F-4D97-AF65-F5344CB8AC3E}">
        <p14:creationId xmlns:p14="http://schemas.microsoft.com/office/powerpoint/2010/main" val="3161698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1C558-8AD0-994B-66BF-4BB8869D8608}"/>
              </a:ext>
            </a:extLst>
          </p:cNvPr>
          <p:cNvSpPr>
            <a:spLocks noGrp="1"/>
          </p:cNvSpPr>
          <p:nvPr>
            <p:ph type="title"/>
          </p:nvPr>
        </p:nvSpPr>
        <p:spPr>
          <a:xfrm>
            <a:off x="400512" y="327121"/>
            <a:ext cx="11687503" cy="1137854"/>
          </a:xfrm>
        </p:spPr>
        <p:txBody>
          <a:bodyPr>
            <a:normAutofit/>
          </a:bodyPr>
          <a:lstStyle/>
          <a:p>
            <a:r>
              <a:rPr lang="en-US" sz="2400" b="1" dirty="0">
                <a:effectLst/>
                <a:latin typeface="Times New Roman" panose="02020603050405020304" pitchFamily="18" charset="0"/>
                <a:ea typeface="DengXian" panose="02010600030101010101" pitchFamily="2" charset="-122"/>
              </a:rPr>
              <a:t>Microbiome Diversity and Abundance comparison between landrace and teosinte</a:t>
            </a:r>
            <a:endParaRPr lang="en-US" sz="5400" dirty="0"/>
          </a:p>
        </p:txBody>
      </p:sp>
      <p:pic>
        <p:nvPicPr>
          <p:cNvPr id="4" name="Picture 3" descr="A group of graphs with red and blue dots&#10;&#10;AI-generated content may be incorrect.">
            <a:extLst>
              <a:ext uri="{FF2B5EF4-FFF2-40B4-BE49-F238E27FC236}">
                <a16:creationId xmlns:a16="http://schemas.microsoft.com/office/drawing/2014/main" id="{7498A48C-F615-DD89-8584-3EE01B29BB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512" y="1580588"/>
            <a:ext cx="3135599" cy="1983760"/>
          </a:xfrm>
          <a:prstGeom prst="rect">
            <a:avLst/>
          </a:prstGeom>
        </p:spPr>
      </p:pic>
      <p:pic>
        <p:nvPicPr>
          <p:cNvPr id="5" name="Picture 4" descr="A graph of different colored circles&#10;&#10;AI-generated content may be incorrect.">
            <a:extLst>
              <a:ext uri="{FF2B5EF4-FFF2-40B4-BE49-F238E27FC236}">
                <a16:creationId xmlns:a16="http://schemas.microsoft.com/office/drawing/2014/main" id="{40227C9A-1A1D-15DD-90D1-A2ED8ECEB9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512" y="4048179"/>
            <a:ext cx="3319760" cy="2148465"/>
          </a:xfrm>
          <a:prstGeom prst="rect">
            <a:avLst/>
          </a:prstGeom>
        </p:spPr>
      </p:pic>
      <p:pic>
        <p:nvPicPr>
          <p:cNvPr id="6" name="Content Placeholder 5" descr="A chart with different colored squares&#10;&#10;AI-generated content may be incorrect.">
            <a:extLst>
              <a:ext uri="{FF2B5EF4-FFF2-40B4-BE49-F238E27FC236}">
                <a16:creationId xmlns:a16="http://schemas.microsoft.com/office/drawing/2014/main" id="{96E6812F-E424-C17D-F668-54050588CB55}"/>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8956"/>
          <a:stretch/>
        </p:blipFill>
        <p:spPr bwMode="auto">
          <a:xfrm>
            <a:off x="3536111" y="1580588"/>
            <a:ext cx="8655889" cy="5099887"/>
          </a:xfrm>
          <a:prstGeom prst="rect">
            <a:avLst/>
          </a:prstGeom>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089289C7-A93E-4966-8B97-D74676C96199}"/>
              </a:ext>
            </a:extLst>
          </p:cNvPr>
          <p:cNvSpPr>
            <a:spLocks noGrp="1"/>
          </p:cNvSpPr>
          <p:nvPr>
            <p:ph type="sldNum" sz="quarter" idx="12"/>
          </p:nvPr>
        </p:nvSpPr>
        <p:spPr/>
        <p:txBody>
          <a:bodyPr/>
          <a:lstStyle/>
          <a:p>
            <a:fld id="{967ADD06-A349-8343-8BD4-79E91D8E58AD}" type="slidenum">
              <a:rPr lang="en-US" smtClean="0"/>
              <a:t>3</a:t>
            </a:fld>
            <a:endParaRPr lang="en-US"/>
          </a:p>
        </p:txBody>
      </p:sp>
      <p:sp>
        <p:nvSpPr>
          <p:cNvPr id="7" name="TextBox 6">
            <a:extLst>
              <a:ext uri="{FF2B5EF4-FFF2-40B4-BE49-F238E27FC236}">
                <a16:creationId xmlns:a16="http://schemas.microsoft.com/office/drawing/2014/main" id="{E74C8064-56D2-C6E6-4B3E-794E1C385444}"/>
              </a:ext>
            </a:extLst>
          </p:cNvPr>
          <p:cNvSpPr txBox="1"/>
          <p:nvPr/>
        </p:nvSpPr>
        <p:spPr>
          <a:xfrm>
            <a:off x="202381" y="1368893"/>
            <a:ext cx="396262" cy="307777"/>
          </a:xfrm>
          <a:prstGeom prst="rect">
            <a:avLst/>
          </a:prstGeom>
          <a:noFill/>
        </p:spPr>
        <p:txBody>
          <a:bodyPr wrap="none" rtlCol="0">
            <a:spAutoFit/>
          </a:bodyPr>
          <a:lstStyle/>
          <a:p>
            <a:r>
              <a:rPr lang="en-US" sz="1400" dirty="0"/>
              <a:t>(A)</a:t>
            </a:r>
          </a:p>
        </p:txBody>
      </p:sp>
      <p:sp>
        <p:nvSpPr>
          <p:cNvPr id="8" name="TextBox 7">
            <a:extLst>
              <a:ext uri="{FF2B5EF4-FFF2-40B4-BE49-F238E27FC236}">
                <a16:creationId xmlns:a16="http://schemas.microsoft.com/office/drawing/2014/main" id="{E719E423-955C-1800-1CA0-96F5CFC1FE0A}"/>
              </a:ext>
            </a:extLst>
          </p:cNvPr>
          <p:cNvSpPr txBox="1"/>
          <p:nvPr/>
        </p:nvSpPr>
        <p:spPr>
          <a:xfrm>
            <a:off x="202381" y="3740402"/>
            <a:ext cx="399468" cy="307777"/>
          </a:xfrm>
          <a:prstGeom prst="rect">
            <a:avLst/>
          </a:prstGeom>
          <a:noFill/>
        </p:spPr>
        <p:txBody>
          <a:bodyPr wrap="none" rtlCol="0">
            <a:spAutoFit/>
          </a:bodyPr>
          <a:lstStyle/>
          <a:p>
            <a:r>
              <a:rPr lang="en-US" sz="1400" dirty="0"/>
              <a:t>(B)</a:t>
            </a:r>
          </a:p>
        </p:txBody>
      </p:sp>
      <p:sp>
        <p:nvSpPr>
          <p:cNvPr id="9" name="TextBox 8">
            <a:extLst>
              <a:ext uri="{FF2B5EF4-FFF2-40B4-BE49-F238E27FC236}">
                <a16:creationId xmlns:a16="http://schemas.microsoft.com/office/drawing/2014/main" id="{1CACC2E1-92C2-B9F7-A189-D2142299A7E9}"/>
              </a:ext>
            </a:extLst>
          </p:cNvPr>
          <p:cNvSpPr txBox="1"/>
          <p:nvPr/>
        </p:nvSpPr>
        <p:spPr>
          <a:xfrm>
            <a:off x="3720272" y="1368892"/>
            <a:ext cx="415498" cy="307777"/>
          </a:xfrm>
          <a:prstGeom prst="rect">
            <a:avLst/>
          </a:prstGeom>
          <a:noFill/>
        </p:spPr>
        <p:txBody>
          <a:bodyPr wrap="none" rtlCol="0">
            <a:spAutoFit/>
          </a:bodyPr>
          <a:lstStyle/>
          <a:p>
            <a:r>
              <a:rPr lang="en-US" sz="1400" dirty="0"/>
              <a:t>(C)</a:t>
            </a:r>
          </a:p>
        </p:txBody>
      </p:sp>
    </p:spTree>
    <p:extLst>
      <p:ext uri="{BB962C8B-B14F-4D97-AF65-F5344CB8AC3E}">
        <p14:creationId xmlns:p14="http://schemas.microsoft.com/office/powerpoint/2010/main" val="363609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D3DDC-23A7-F0D9-56EE-7D793DD9F483}"/>
              </a:ext>
            </a:extLst>
          </p:cNvPr>
          <p:cNvSpPr>
            <a:spLocks noGrp="1"/>
          </p:cNvSpPr>
          <p:nvPr>
            <p:ph type="title"/>
          </p:nvPr>
        </p:nvSpPr>
        <p:spPr>
          <a:xfrm>
            <a:off x="838200" y="221875"/>
            <a:ext cx="10515600" cy="315912"/>
          </a:xfrm>
        </p:spPr>
        <p:txBody>
          <a:bodyPr>
            <a:noAutofit/>
          </a:bodyPr>
          <a:lstStyle/>
          <a:p>
            <a:r>
              <a:rPr lang="en-US" sz="2800" b="1" dirty="0">
                <a:effectLst/>
                <a:latin typeface="Times New Roman" panose="02020603050405020304" pitchFamily="18" charset="0"/>
                <a:ea typeface="DengXian" panose="02010600030101010101" pitchFamily="2" charset="-122"/>
              </a:rPr>
              <a:t>Visualization of PERMANOVA Test Results</a:t>
            </a:r>
            <a:r>
              <a:rPr lang="en-US" sz="6000" dirty="0">
                <a:effectLst/>
              </a:rPr>
              <a:t> </a:t>
            </a:r>
            <a:endParaRPr lang="en-US" sz="6000" dirty="0"/>
          </a:p>
        </p:txBody>
      </p:sp>
      <p:sp>
        <p:nvSpPr>
          <p:cNvPr id="5" name="Slide Number Placeholder 4">
            <a:extLst>
              <a:ext uri="{FF2B5EF4-FFF2-40B4-BE49-F238E27FC236}">
                <a16:creationId xmlns:a16="http://schemas.microsoft.com/office/drawing/2014/main" id="{9CF541B8-05CF-F034-DBEE-D814892F48DD}"/>
              </a:ext>
            </a:extLst>
          </p:cNvPr>
          <p:cNvSpPr>
            <a:spLocks noGrp="1"/>
          </p:cNvSpPr>
          <p:nvPr>
            <p:ph type="sldNum" sz="quarter" idx="12"/>
          </p:nvPr>
        </p:nvSpPr>
        <p:spPr/>
        <p:txBody>
          <a:bodyPr/>
          <a:lstStyle/>
          <a:p>
            <a:fld id="{967ADD06-A349-8343-8BD4-79E91D8E58AD}" type="slidenum">
              <a:rPr lang="en-US" smtClean="0"/>
              <a:t>4</a:t>
            </a:fld>
            <a:endParaRPr lang="en-US"/>
          </a:p>
        </p:txBody>
      </p:sp>
      <p:pic>
        <p:nvPicPr>
          <p:cNvPr id="7" name="Picture 6" descr="A screen shot of a chart&#10;&#10;AI-generated content may be incorrect.">
            <a:extLst>
              <a:ext uri="{FF2B5EF4-FFF2-40B4-BE49-F238E27FC236}">
                <a16:creationId xmlns:a16="http://schemas.microsoft.com/office/drawing/2014/main" id="{E7FC98F9-F601-7390-903C-167BC8BBB874}"/>
              </a:ext>
            </a:extLst>
          </p:cNvPr>
          <p:cNvPicPr>
            <a:picLocks noChangeAspect="1"/>
          </p:cNvPicPr>
          <p:nvPr/>
        </p:nvPicPr>
        <p:blipFill>
          <a:blip r:embed="rId3"/>
          <a:stretch>
            <a:fillRect/>
          </a:stretch>
        </p:blipFill>
        <p:spPr>
          <a:xfrm>
            <a:off x="838200" y="634090"/>
            <a:ext cx="10134600" cy="6223910"/>
          </a:xfrm>
          <a:prstGeom prst="rect">
            <a:avLst/>
          </a:prstGeom>
        </p:spPr>
      </p:pic>
      <p:sp>
        <p:nvSpPr>
          <p:cNvPr id="3" name="Rectangle 2">
            <a:extLst>
              <a:ext uri="{FF2B5EF4-FFF2-40B4-BE49-F238E27FC236}">
                <a16:creationId xmlns:a16="http://schemas.microsoft.com/office/drawing/2014/main" id="{8C9E7908-BCD2-9F68-F835-051BAEE3C9E8}"/>
              </a:ext>
            </a:extLst>
          </p:cNvPr>
          <p:cNvSpPr/>
          <p:nvPr/>
        </p:nvSpPr>
        <p:spPr>
          <a:xfrm>
            <a:off x="7920681" y="4139513"/>
            <a:ext cx="1692876" cy="8402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451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A graph with numbers and letters&#10;&#10;AI-generated content may be incorrect.">
            <a:extLst>
              <a:ext uri="{FF2B5EF4-FFF2-40B4-BE49-F238E27FC236}">
                <a16:creationId xmlns:a16="http://schemas.microsoft.com/office/drawing/2014/main" id="{9496C6F9-FFC9-3142-B39A-85CE63B6AD80}"/>
              </a:ext>
            </a:extLst>
          </p:cNvPr>
          <p:cNvPicPr>
            <a:picLocks noGrp="1" noChangeAspect="1"/>
          </p:cNvPicPr>
          <p:nvPr>
            <p:ph idx="1"/>
          </p:nvPr>
        </p:nvPicPr>
        <p:blipFill>
          <a:blip r:embed="rId3"/>
          <a:stretch>
            <a:fillRect/>
          </a:stretch>
        </p:blipFill>
        <p:spPr>
          <a:xfrm>
            <a:off x="5314140" y="244488"/>
            <a:ext cx="6877860" cy="5571067"/>
          </a:xfrm>
          <a:prstGeom prst="rect">
            <a:avLst/>
          </a:prstGeom>
        </p:spPr>
      </p:pic>
      <p:sp>
        <p:nvSpPr>
          <p:cNvPr id="4" name="Slide Number Placeholder 3">
            <a:extLst>
              <a:ext uri="{FF2B5EF4-FFF2-40B4-BE49-F238E27FC236}">
                <a16:creationId xmlns:a16="http://schemas.microsoft.com/office/drawing/2014/main" id="{8C43041F-25D0-B5B1-2B8B-67D4799DFF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67ADD06-A349-8343-8BD4-79E91D8E58AD}" type="slidenum">
              <a:rPr lang="en-US" smtClean="0">
                <a:solidFill>
                  <a:schemeClr val="tx1">
                    <a:tint val="75000"/>
                  </a:schemeClr>
                </a:solidFill>
              </a:rPr>
              <a:pPr>
                <a:spcAft>
                  <a:spcPts val="600"/>
                </a:spcAft>
              </a:pPr>
              <a:t>5</a:t>
            </a:fld>
            <a:endParaRPr lang="en-US">
              <a:solidFill>
                <a:schemeClr val="tx1">
                  <a:tint val="75000"/>
                </a:schemeClr>
              </a:solidFill>
            </a:endParaRPr>
          </a:p>
        </p:txBody>
      </p:sp>
      <p:sp>
        <p:nvSpPr>
          <p:cNvPr id="13" name="TextBox 12">
            <a:extLst>
              <a:ext uri="{FF2B5EF4-FFF2-40B4-BE49-F238E27FC236}">
                <a16:creationId xmlns:a16="http://schemas.microsoft.com/office/drawing/2014/main" id="{226590CA-C204-2262-62E3-2D5206A9A93B}"/>
              </a:ext>
            </a:extLst>
          </p:cNvPr>
          <p:cNvSpPr txBox="1"/>
          <p:nvPr/>
        </p:nvSpPr>
        <p:spPr>
          <a:xfrm>
            <a:off x="756205" y="1737361"/>
            <a:ext cx="3990361" cy="2585323"/>
          </a:xfrm>
          <a:prstGeom prst="rect">
            <a:avLst/>
          </a:prstGeom>
          <a:noFill/>
        </p:spPr>
        <p:txBody>
          <a:bodyPr wrap="square" rtlCol="0">
            <a:spAutoFit/>
          </a:bodyPr>
          <a:lstStyle/>
          <a:p>
            <a:r>
              <a:rPr lang="en-US" dirty="0"/>
              <a:t>Each of the component 1 and component 2 is a linear combination of the original pathways that maximally separates the two groups.</a:t>
            </a:r>
          </a:p>
          <a:p>
            <a:endParaRPr lang="en-US" dirty="0"/>
          </a:p>
          <a:p>
            <a:r>
              <a:rPr lang="en-US" dirty="0"/>
              <a:t>Component 1 captures the most groups-separating variance while, component 2 captures the second most</a:t>
            </a:r>
          </a:p>
        </p:txBody>
      </p:sp>
      <p:sp>
        <p:nvSpPr>
          <p:cNvPr id="14" name="Title 1">
            <a:extLst>
              <a:ext uri="{FF2B5EF4-FFF2-40B4-BE49-F238E27FC236}">
                <a16:creationId xmlns:a16="http://schemas.microsoft.com/office/drawing/2014/main" id="{0FE39ADC-C996-7801-44C2-85CA8D9E5470}"/>
              </a:ext>
            </a:extLst>
          </p:cNvPr>
          <p:cNvSpPr>
            <a:spLocks noGrp="1"/>
          </p:cNvSpPr>
          <p:nvPr>
            <p:ph type="title"/>
          </p:nvPr>
        </p:nvSpPr>
        <p:spPr>
          <a:xfrm>
            <a:off x="756205" y="780868"/>
            <a:ext cx="4756266" cy="315912"/>
          </a:xfrm>
        </p:spPr>
        <p:txBody>
          <a:bodyPr>
            <a:noAutofit/>
          </a:bodyPr>
          <a:lstStyle/>
          <a:p>
            <a:r>
              <a:rPr lang="en-US" sz="2800" b="1" dirty="0">
                <a:latin typeface="Times New Roman" panose="02020603050405020304" pitchFamily="18" charset="0"/>
                <a:ea typeface="DengXian" panose="02010600030101010101" pitchFamily="2" charset="-122"/>
              </a:rPr>
              <a:t>Two most group separating components from PLS-DA </a:t>
            </a:r>
            <a:endParaRPr lang="en-US" sz="6000" dirty="0"/>
          </a:p>
        </p:txBody>
      </p:sp>
    </p:spTree>
    <p:extLst>
      <p:ext uri="{BB962C8B-B14F-4D97-AF65-F5344CB8AC3E}">
        <p14:creationId xmlns:p14="http://schemas.microsoft.com/office/powerpoint/2010/main" val="2360294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screenshot of a computer screen&#10;&#10;AI-generated content may be incorrect.">
            <a:extLst>
              <a:ext uri="{FF2B5EF4-FFF2-40B4-BE49-F238E27FC236}">
                <a16:creationId xmlns:a16="http://schemas.microsoft.com/office/drawing/2014/main" id="{4B76AEDE-F80A-4E7C-5FD6-662265C0B79B}"/>
              </a:ext>
            </a:extLst>
          </p:cNvPr>
          <p:cNvPicPr>
            <a:picLocks noGrp="1" noChangeAspect="1"/>
          </p:cNvPicPr>
          <p:nvPr>
            <p:ph idx="1"/>
          </p:nvPr>
        </p:nvPicPr>
        <p:blipFill>
          <a:blip r:embed="rId2"/>
          <a:stretch>
            <a:fillRect/>
          </a:stretch>
        </p:blipFill>
        <p:spPr>
          <a:xfrm>
            <a:off x="4001962" y="203027"/>
            <a:ext cx="7958667" cy="5571067"/>
          </a:xfrm>
          <a:prstGeom prst="rect">
            <a:avLst/>
          </a:prstGeom>
        </p:spPr>
      </p:pic>
      <p:sp>
        <p:nvSpPr>
          <p:cNvPr id="4" name="Slide Number Placeholder 3">
            <a:extLst>
              <a:ext uri="{FF2B5EF4-FFF2-40B4-BE49-F238E27FC236}">
                <a16:creationId xmlns:a16="http://schemas.microsoft.com/office/drawing/2014/main" id="{4D1DA4B1-D5C0-0025-58B1-A137AD9FA0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67ADD06-A349-8343-8BD4-79E91D8E58AD}" type="slidenum">
              <a:rPr lang="en-US" smtClean="0">
                <a:solidFill>
                  <a:schemeClr val="tx1">
                    <a:tint val="75000"/>
                  </a:schemeClr>
                </a:solidFill>
              </a:rPr>
              <a:pPr>
                <a:spcAft>
                  <a:spcPts val="600"/>
                </a:spcAft>
              </a:pPr>
              <a:t>6</a:t>
            </a:fld>
            <a:endParaRPr lang="en-US">
              <a:solidFill>
                <a:schemeClr val="tx1">
                  <a:tint val="75000"/>
                </a:schemeClr>
              </a:solidFill>
            </a:endParaRPr>
          </a:p>
        </p:txBody>
      </p:sp>
      <p:sp>
        <p:nvSpPr>
          <p:cNvPr id="11" name="Title 1">
            <a:extLst>
              <a:ext uri="{FF2B5EF4-FFF2-40B4-BE49-F238E27FC236}">
                <a16:creationId xmlns:a16="http://schemas.microsoft.com/office/drawing/2014/main" id="{A4181286-9CCE-4846-192D-7F985D4506D4}"/>
              </a:ext>
            </a:extLst>
          </p:cNvPr>
          <p:cNvSpPr>
            <a:spLocks noGrp="1"/>
          </p:cNvSpPr>
          <p:nvPr>
            <p:ph type="title"/>
          </p:nvPr>
        </p:nvSpPr>
        <p:spPr>
          <a:xfrm>
            <a:off x="472440" y="310794"/>
            <a:ext cx="4756266" cy="315912"/>
          </a:xfrm>
        </p:spPr>
        <p:txBody>
          <a:bodyPr>
            <a:noAutofit/>
          </a:bodyPr>
          <a:lstStyle/>
          <a:p>
            <a:r>
              <a:rPr lang="en-US" sz="2800" b="1" dirty="0">
                <a:latin typeface="Times New Roman" panose="02020603050405020304" pitchFamily="18" charset="0"/>
                <a:ea typeface="DengXian" panose="02010600030101010101" pitchFamily="2" charset="-122"/>
              </a:rPr>
              <a:t>Pathways based on PLS-DA </a:t>
            </a:r>
            <a:endParaRPr lang="en-US" sz="6000" dirty="0"/>
          </a:p>
        </p:txBody>
      </p:sp>
      <p:sp>
        <p:nvSpPr>
          <p:cNvPr id="12" name="TextBox 11">
            <a:extLst>
              <a:ext uri="{FF2B5EF4-FFF2-40B4-BE49-F238E27FC236}">
                <a16:creationId xmlns:a16="http://schemas.microsoft.com/office/drawing/2014/main" id="{18672817-0F43-4E8E-88BE-ED3DE3C701D2}"/>
              </a:ext>
            </a:extLst>
          </p:cNvPr>
          <p:cNvSpPr txBox="1"/>
          <p:nvPr/>
        </p:nvSpPr>
        <p:spPr>
          <a:xfrm>
            <a:off x="472440" y="1288473"/>
            <a:ext cx="3192088" cy="1477328"/>
          </a:xfrm>
          <a:prstGeom prst="rect">
            <a:avLst/>
          </a:prstGeom>
          <a:noFill/>
        </p:spPr>
        <p:txBody>
          <a:bodyPr wrap="square" rtlCol="0">
            <a:spAutoFit/>
          </a:bodyPr>
          <a:lstStyle/>
          <a:p>
            <a:r>
              <a:rPr lang="en-US" dirty="0"/>
              <a:t>PLS-DA test was done to selected the top 50 most differentiating pathways</a:t>
            </a:r>
            <a:br>
              <a:rPr lang="en-US" dirty="0"/>
            </a:br>
            <a:r>
              <a:rPr lang="en-US" dirty="0"/>
              <a:t>between landrace and teosinte.</a:t>
            </a:r>
          </a:p>
        </p:txBody>
      </p:sp>
    </p:spTree>
    <p:extLst>
      <p:ext uri="{BB962C8B-B14F-4D97-AF65-F5344CB8AC3E}">
        <p14:creationId xmlns:p14="http://schemas.microsoft.com/office/powerpoint/2010/main" val="304670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diagram of a heat map&#10;&#10;AI-generated content may be incorrect.">
            <a:extLst>
              <a:ext uri="{FF2B5EF4-FFF2-40B4-BE49-F238E27FC236}">
                <a16:creationId xmlns:a16="http://schemas.microsoft.com/office/drawing/2014/main" id="{578020F0-C307-E00A-8A73-9471F85799BA}"/>
              </a:ext>
            </a:extLst>
          </p:cNvPr>
          <p:cNvPicPr>
            <a:picLocks noGrp="1" noChangeAspect="1"/>
          </p:cNvPicPr>
          <p:nvPr>
            <p:ph idx="1"/>
          </p:nvPr>
        </p:nvPicPr>
        <p:blipFill>
          <a:blip r:embed="rId2"/>
          <a:stretch>
            <a:fillRect/>
          </a:stretch>
        </p:blipFill>
        <p:spPr>
          <a:xfrm>
            <a:off x="3920528" y="310794"/>
            <a:ext cx="7958667" cy="5571067"/>
          </a:xfrm>
          <a:prstGeom prst="rect">
            <a:avLst/>
          </a:prstGeom>
        </p:spPr>
      </p:pic>
      <p:sp>
        <p:nvSpPr>
          <p:cNvPr id="4" name="Slide Number Placeholder 3">
            <a:extLst>
              <a:ext uri="{FF2B5EF4-FFF2-40B4-BE49-F238E27FC236}">
                <a16:creationId xmlns:a16="http://schemas.microsoft.com/office/drawing/2014/main" id="{5EF2C2A1-C06B-E91B-72EF-0029C68B5DE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67ADD06-A349-8343-8BD4-79E91D8E58AD}" type="slidenum">
              <a:rPr lang="en-US" smtClean="0">
                <a:solidFill>
                  <a:schemeClr val="tx1">
                    <a:tint val="75000"/>
                  </a:schemeClr>
                </a:solidFill>
              </a:rPr>
              <a:pPr>
                <a:spcAft>
                  <a:spcPts val="600"/>
                </a:spcAft>
              </a:pPr>
              <a:t>7</a:t>
            </a:fld>
            <a:endParaRPr lang="en-US">
              <a:solidFill>
                <a:schemeClr val="tx1">
                  <a:tint val="75000"/>
                </a:schemeClr>
              </a:solidFill>
            </a:endParaRPr>
          </a:p>
        </p:txBody>
      </p:sp>
      <p:sp>
        <p:nvSpPr>
          <p:cNvPr id="13" name="Title 1">
            <a:extLst>
              <a:ext uri="{FF2B5EF4-FFF2-40B4-BE49-F238E27FC236}">
                <a16:creationId xmlns:a16="http://schemas.microsoft.com/office/drawing/2014/main" id="{98897D54-4748-7E33-5814-DF49068DED55}"/>
              </a:ext>
            </a:extLst>
          </p:cNvPr>
          <p:cNvSpPr>
            <a:spLocks noGrp="1"/>
          </p:cNvSpPr>
          <p:nvPr>
            <p:ph type="title"/>
          </p:nvPr>
        </p:nvSpPr>
        <p:spPr>
          <a:xfrm>
            <a:off x="472440" y="310794"/>
            <a:ext cx="5795356" cy="315912"/>
          </a:xfrm>
        </p:spPr>
        <p:txBody>
          <a:bodyPr>
            <a:noAutofit/>
          </a:bodyPr>
          <a:lstStyle/>
          <a:p>
            <a:r>
              <a:rPr lang="en-US" sz="2800" b="1" dirty="0">
                <a:latin typeface="Times New Roman" panose="02020603050405020304" pitchFamily="18" charset="0"/>
                <a:ea typeface="DengXian" panose="02010600030101010101" pitchFamily="2" charset="-122"/>
              </a:rPr>
              <a:t>Pathways based on Random Forest</a:t>
            </a:r>
            <a:endParaRPr lang="en-US" sz="6000" dirty="0"/>
          </a:p>
        </p:txBody>
      </p:sp>
      <p:sp>
        <p:nvSpPr>
          <p:cNvPr id="14" name="TextBox 13">
            <a:extLst>
              <a:ext uri="{FF2B5EF4-FFF2-40B4-BE49-F238E27FC236}">
                <a16:creationId xmlns:a16="http://schemas.microsoft.com/office/drawing/2014/main" id="{A83C17DD-F4D2-257A-4032-A75907237478}"/>
              </a:ext>
            </a:extLst>
          </p:cNvPr>
          <p:cNvSpPr txBox="1"/>
          <p:nvPr/>
        </p:nvSpPr>
        <p:spPr>
          <a:xfrm>
            <a:off x="472440" y="1288473"/>
            <a:ext cx="3192088" cy="1754326"/>
          </a:xfrm>
          <a:prstGeom prst="rect">
            <a:avLst/>
          </a:prstGeom>
          <a:noFill/>
        </p:spPr>
        <p:txBody>
          <a:bodyPr wrap="square" rtlCol="0">
            <a:spAutoFit/>
          </a:bodyPr>
          <a:lstStyle/>
          <a:p>
            <a:r>
              <a:rPr lang="en-US" dirty="0"/>
              <a:t>Random Forest test was done to selected the top 50 most feature importance pathways by evaluating how influential each pathway was across </a:t>
            </a:r>
            <a:r>
              <a:rPr lang="en-US"/>
              <a:t>all pathways. </a:t>
            </a:r>
            <a:endParaRPr lang="en-US" dirty="0"/>
          </a:p>
        </p:txBody>
      </p:sp>
    </p:spTree>
    <p:extLst>
      <p:ext uri="{BB962C8B-B14F-4D97-AF65-F5344CB8AC3E}">
        <p14:creationId xmlns:p14="http://schemas.microsoft.com/office/powerpoint/2010/main" val="95119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D7C33DAE-EEDD-0171-6EB9-F134F79B3039}"/>
              </a:ext>
            </a:extLst>
          </p:cNvPr>
          <p:cNvSpPr>
            <a:spLocks noGrp="1"/>
          </p:cNvSpPr>
          <p:nvPr>
            <p:ph type="title"/>
          </p:nvPr>
        </p:nvSpPr>
        <p:spPr>
          <a:xfrm>
            <a:off x="514904" y="368954"/>
            <a:ext cx="11468829" cy="739881"/>
          </a:xfrm>
        </p:spPr>
        <p:txBody>
          <a:bodyPr vert="horz" lIns="91440" tIns="45720" rIns="91440" bIns="45720" rtlCol="0" anchor="b">
            <a:normAutofit fontScale="90000"/>
          </a:bodyPr>
          <a:lstStyle/>
          <a:p>
            <a:r>
              <a:rPr lang="en-US" sz="2400" b="1" dirty="0" err="1">
                <a:effectLst/>
                <a:latin typeface="Times New Roman" panose="02020603050405020304" pitchFamily="18" charset="0"/>
                <a:ea typeface="DengXian" panose="02010600030101010101" pitchFamily="2" charset="-122"/>
              </a:rPr>
              <a:t>Fst</a:t>
            </a:r>
            <a:r>
              <a:rPr lang="en-US" sz="2400" b="1" dirty="0">
                <a:effectLst/>
                <a:latin typeface="Times New Roman" panose="02020603050405020304" pitchFamily="18" charset="0"/>
                <a:ea typeface="DengXian" panose="02010600030101010101" pitchFamily="2" charset="-122"/>
              </a:rPr>
              <a:t> values frequency and values across chromosome</a:t>
            </a:r>
            <a:r>
              <a:rPr lang="zh-CN" altLang="en-US" sz="2400" b="1" dirty="0">
                <a:effectLst/>
                <a:latin typeface="Times New Roman" panose="02020603050405020304" pitchFamily="18" charset="0"/>
                <a:ea typeface="DengXian" panose="02010600030101010101" pitchFamily="2" charset="-122"/>
              </a:rPr>
              <a:t> </a:t>
            </a:r>
            <a:r>
              <a:rPr lang="en-US" altLang="zh-CN" sz="2400" b="1" dirty="0">
                <a:effectLst/>
                <a:latin typeface="Times New Roman" panose="02020603050405020304" pitchFamily="18" charset="0"/>
                <a:ea typeface="DengXian" panose="02010600030101010101" pitchFamily="2" charset="-122"/>
              </a:rPr>
              <a:t>one</a:t>
            </a:r>
            <a:r>
              <a:rPr lang="zh-CN" altLang="en-US" sz="2400" b="1" dirty="0">
                <a:effectLst/>
                <a:latin typeface="Times New Roman" panose="02020603050405020304" pitchFamily="18" charset="0"/>
                <a:ea typeface="DengXian" panose="02010600030101010101" pitchFamily="2" charset="-122"/>
              </a:rPr>
              <a:t> </a:t>
            </a:r>
            <a:r>
              <a:rPr lang="en-US" altLang="zh-CN" sz="2400" b="1" dirty="0">
                <a:effectLst/>
                <a:latin typeface="Times New Roman" panose="02020603050405020304" pitchFamily="18" charset="0"/>
                <a:ea typeface="DengXian" panose="02010600030101010101" pitchFamily="2" charset="-122"/>
              </a:rPr>
              <a:t>100kbp</a:t>
            </a:r>
            <a:r>
              <a:rPr lang="en-US" sz="2400" b="1" dirty="0">
                <a:effectLst/>
                <a:latin typeface="Times New Roman" panose="02020603050405020304" pitchFamily="18" charset="0"/>
                <a:ea typeface="DengXian" panose="02010600030101010101" pitchFamily="2" charset="-122"/>
              </a:rPr>
              <a:t> between teosinte and landrace</a:t>
            </a:r>
            <a:r>
              <a:rPr lang="en-US" sz="1800" dirty="0">
                <a:effectLst/>
              </a:rPr>
              <a:t> </a:t>
            </a:r>
            <a:endParaRPr lang="en-US" dirty="0"/>
          </a:p>
        </p:txBody>
      </p:sp>
      <p:pic>
        <p:nvPicPr>
          <p:cNvPr id="4" name="Picture 3">
            <a:extLst>
              <a:ext uri="{FF2B5EF4-FFF2-40B4-BE49-F238E27FC236}">
                <a16:creationId xmlns:a16="http://schemas.microsoft.com/office/drawing/2014/main" id="{6826FBF4-221E-50E1-6A82-F554C77B8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03" y="1877679"/>
            <a:ext cx="5597607" cy="3302587"/>
          </a:xfrm>
          <a:prstGeom prst="rect">
            <a:avLst/>
          </a:prstGeom>
        </p:spPr>
      </p:pic>
      <p:pic>
        <p:nvPicPr>
          <p:cNvPr id="5" name="Content Placeholder 4" descr="A graph of numbers and symbols&#10;&#10;AI-generated content may be incorrect.">
            <a:extLst>
              <a:ext uri="{FF2B5EF4-FFF2-40B4-BE49-F238E27FC236}">
                <a16:creationId xmlns:a16="http://schemas.microsoft.com/office/drawing/2014/main" id="{FE410366-BF51-6C3D-7440-39FE446F651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04155" y="1877679"/>
            <a:ext cx="5597607" cy="3302587"/>
          </a:xfrm>
          <a:prstGeom prst="rect">
            <a:avLst/>
          </a:prstGeom>
        </p:spPr>
      </p:pic>
      <p:sp>
        <p:nvSpPr>
          <p:cNvPr id="14" name="Freeform: Shape 13">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D4A332A-44F6-2B38-8E22-7C4A00DE6D4A}"/>
              </a:ext>
            </a:extLst>
          </p:cNvPr>
          <p:cNvSpPr>
            <a:spLocks noGrp="1"/>
          </p:cNvSpPr>
          <p:nvPr>
            <p:ph type="sldNum" sz="quarter" idx="12"/>
          </p:nvPr>
        </p:nvSpPr>
        <p:spPr/>
        <p:txBody>
          <a:bodyPr/>
          <a:lstStyle/>
          <a:p>
            <a:fld id="{967ADD06-A349-8343-8BD4-79E91D8E58AD}" type="slidenum">
              <a:rPr lang="en-US" smtClean="0"/>
              <a:t>8</a:t>
            </a:fld>
            <a:endParaRPr lang="en-US"/>
          </a:p>
        </p:txBody>
      </p:sp>
      <p:sp>
        <p:nvSpPr>
          <p:cNvPr id="8" name="TextBox 7">
            <a:extLst>
              <a:ext uri="{FF2B5EF4-FFF2-40B4-BE49-F238E27FC236}">
                <a16:creationId xmlns:a16="http://schemas.microsoft.com/office/drawing/2014/main" id="{2C753D33-7FF7-4D78-C5AC-75EEEB6BB905}"/>
              </a:ext>
            </a:extLst>
          </p:cNvPr>
          <p:cNvSpPr txBox="1"/>
          <p:nvPr/>
        </p:nvSpPr>
        <p:spPr>
          <a:xfrm>
            <a:off x="409903" y="5418968"/>
            <a:ext cx="11468830" cy="738664"/>
          </a:xfrm>
          <a:prstGeom prst="rect">
            <a:avLst/>
          </a:prstGeom>
          <a:noFill/>
        </p:spPr>
        <p:txBody>
          <a:bodyPr wrap="square">
            <a:spAutoFit/>
          </a:bodyPr>
          <a:lstStyle/>
          <a:p>
            <a:r>
              <a:rPr lang="en-US" sz="1400" dirty="0">
                <a:effectLst/>
                <a:latin typeface="Times New Roman" panose="02020603050405020304" pitchFamily="18" charset="0"/>
                <a:ea typeface="DengXian" panose="02010600030101010101" pitchFamily="2" charset="-122"/>
              </a:rPr>
              <a:t>Figure 3: </a:t>
            </a:r>
            <a:r>
              <a:rPr lang="en-US" sz="1400" b="1" dirty="0" err="1">
                <a:effectLst/>
                <a:latin typeface="Times New Roman" panose="02020603050405020304" pitchFamily="18" charset="0"/>
                <a:ea typeface="DengXian" panose="02010600030101010101" pitchFamily="2" charset="-122"/>
              </a:rPr>
              <a:t>Fst</a:t>
            </a:r>
            <a:r>
              <a:rPr lang="en-US" sz="1400" b="1" dirty="0">
                <a:effectLst/>
                <a:latin typeface="Times New Roman" panose="02020603050405020304" pitchFamily="18" charset="0"/>
                <a:ea typeface="DengXian" panose="02010600030101010101" pitchFamily="2" charset="-122"/>
              </a:rPr>
              <a:t> values frequency and values across chromosomes between teosinte and landrace</a:t>
            </a:r>
            <a:r>
              <a:rPr lang="en-US" sz="1400" dirty="0">
                <a:effectLst/>
                <a:latin typeface="Times New Roman" panose="02020603050405020304" pitchFamily="18" charset="0"/>
                <a:ea typeface="DengXian" panose="02010600030101010101" pitchFamily="2" charset="-122"/>
              </a:rPr>
              <a:t>. (A) The </a:t>
            </a:r>
            <a:r>
              <a:rPr lang="en-US" sz="1400" dirty="0" err="1">
                <a:effectLst/>
                <a:latin typeface="Times New Roman" panose="02020603050405020304" pitchFamily="18" charset="0"/>
                <a:ea typeface="DengXian" panose="02010600030101010101" pitchFamily="2" charset="-122"/>
              </a:rPr>
              <a:t>Fst</a:t>
            </a:r>
            <a:r>
              <a:rPr lang="en-US" sz="1400" dirty="0">
                <a:effectLst/>
                <a:latin typeface="Times New Roman" panose="02020603050405020304" pitchFamily="18" charset="0"/>
                <a:ea typeface="DengXian" panose="02010600030101010101" pitchFamily="2" charset="-122"/>
              </a:rPr>
              <a:t> values between the teosinte and landrace chromosomes were calculated. The frequency for the </a:t>
            </a:r>
            <a:r>
              <a:rPr lang="en-US" sz="1400" dirty="0" err="1">
                <a:effectLst/>
                <a:latin typeface="Times New Roman" panose="02020603050405020304" pitchFamily="18" charset="0"/>
                <a:ea typeface="DengXian" panose="02010600030101010101" pitchFamily="2" charset="-122"/>
              </a:rPr>
              <a:t>Fst</a:t>
            </a:r>
            <a:r>
              <a:rPr lang="en-US" sz="1400" dirty="0">
                <a:effectLst/>
                <a:latin typeface="Times New Roman" panose="02020603050405020304" pitchFamily="18" charset="0"/>
                <a:ea typeface="DengXian" panose="02010600030101010101" pitchFamily="2" charset="-122"/>
              </a:rPr>
              <a:t> values is shown by the y axis. (B) The </a:t>
            </a:r>
            <a:r>
              <a:rPr lang="en-US" sz="1400" dirty="0" err="1">
                <a:effectLst/>
                <a:latin typeface="Times New Roman" panose="02020603050405020304" pitchFamily="18" charset="0"/>
                <a:ea typeface="DengXian" panose="02010600030101010101" pitchFamily="2" charset="-122"/>
              </a:rPr>
              <a:t>Fst</a:t>
            </a:r>
            <a:r>
              <a:rPr lang="en-US" sz="1400" dirty="0">
                <a:effectLst/>
                <a:latin typeface="Times New Roman" panose="02020603050405020304" pitchFamily="18" charset="0"/>
                <a:ea typeface="DengXian" panose="02010600030101010101" pitchFamily="2" charset="-122"/>
              </a:rPr>
              <a:t> values were calculated across the chromosomes to assess genetic differentiation between teosinte and landrace. The x-axis represents chromosomal positions, and the y-axis shows the corresponding </a:t>
            </a:r>
            <a:r>
              <a:rPr lang="en-US" sz="1400" dirty="0" err="1">
                <a:effectLst/>
                <a:latin typeface="Times New Roman" panose="02020603050405020304" pitchFamily="18" charset="0"/>
                <a:ea typeface="DengXian" panose="02010600030101010101" pitchFamily="2" charset="-122"/>
              </a:rPr>
              <a:t>Fst</a:t>
            </a:r>
            <a:r>
              <a:rPr lang="en-US" sz="1400" dirty="0">
                <a:effectLst/>
                <a:latin typeface="Times New Roman" panose="02020603050405020304" pitchFamily="18" charset="0"/>
                <a:ea typeface="DengXian" panose="02010600030101010101" pitchFamily="2" charset="-122"/>
              </a:rPr>
              <a:t> values.</a:t>
            </a:r>
            <a:r>
              <a:rPr lang="en-US" sz="1400" dirty="0">
                <a:effectLst/>
              </a:rPr>
              <a:t> </a:t>
            </a:r>
            <a:endParaRPr lang="en-US" sz="1400" dirty="0"/>
          </a:p>
        </p:txBody>
      </p:sp>
      <p:sp>
        <p:nvSpPr>
          <p:cNvPr id="9" name="TextBox 8">
            <a:extLst>
              <a:ext uri="{FF2B5EF4-FFF2-40B4-BE49-F238E27FC236}">
                <a16:creationId xmlns:a16="http://schemas.microsoft.com/office/drawing/2014/main" id="{931EFDFD-8471-468A-C25A-5739B3C024A7}"/>
              </a:ext>
            </a:extLst>
          </p:cNvPr>
          <p:cNvSpPr txBox="1"/>
          <p:nvPr/>
        </p:nvSpPr>
        <p:spPr>
          <a:xfrm>
            <a:off x="390238" y="1677734"/>
            <a:ext cx="455574" cy="369332"/>
          </a:xfrm>
          <a:prstGeom prst="rect">
            <a:avLst/>
          </a:prstGeom>
          <a:noFill/>
        </p:spPr>
        <p:txBody>
          <a:bodyPr wrap="none" rtlCol="0">
            <a:spAutoFit/>
          </a:bodyPr>
          <a:lstStyle/>
          <a:p>
            <a:r>
              <a:rPr lang="en-US" dirty="0"/>
              <a:t>(A)</a:t>
            </a:r>
          </a:p>
        </p:txBody>
      </p:sp>
      <p:sp>
        <p:nvSpPr>
          <p:cNvPr id="11" name="TextBox 10">
            <a:extLst>
              <a:ext uri="{FF2B5EF4-FFF2-40B4-BE49-F238E27FC236}">
                <a16:creationId xmlns:a16="http://schemas.microsoft.com/office/drawing/2014/main" id="{F46E5A18-F1CE-5FB6-64FE-B677C1315FA6}"/>
              </a:ext>
            </a:extLst>
          </p:cNvPr>
          <p:cNvSpPr txBox="1"/>
          <p:nvPr/>
        </p:nvSpPr>
        <p:spPr>
          <a:xfrm>
            <a:off x="6249319" y="1819738"/>
            <a:ext cx="458780" cy="369332"/>
          </a:xfrm>
          <a:prstGeom prst="rect">
            <a:avLst/>
          </a:prstGeom>
          <a:noFill/>
        </p:spPr>
        <p:txBody>
          <a:bodyPr wrap="none" rtlCol="0">
            <a:spAutoFit/>
          </a:bodyPr>
          <a:lstStyle/>
          <a:p>
            <a:r>
              <a:rPr lang="en-US" dirty="0"/>
              <a:t>(B)</a:t>
            </a:r>
          </a:p>
        </p:txBody>
      </p:sp>
      <p:sp>
        <p:nvSpPr>
          <p:cNvPr id="13" name="Oval 12">
            <a:extLst>
              <a:ext uri="{FF2B5EF4-FFF2-40B4-BE49-F238E27FC236}">
                <a16:creationId xmlns:a16="http://schemas.microsoft.com/office/drawing/2014/main" id="{DE071F6B-2383-6146-6980-10799A27D95A}"/>
              </a:ext>
            </a:extLst>
          </p:cNvPr>
          <p:cNvSpPr/>
          <p:nvPr/>
        </p:nvSpPr>
        <p:spPr>
          <a:xfrm>
            <a:off x="6753263" y="2189070"/>
            <a:ext cx="2954215" cy="24840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303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6E0CC-B49E-BA13-847A-5F574C770C53}"/>
              </a:ext>
            </a:extLst>
          </p:cNvPr>
          <p:cNvSpPr>
            <a:spLocks noGrp="1"/>
          </p:cNvSpPr>
          <p:nvPr>
            <p:ph type="title"/>
          </p:nvPr>
        </p:nvSpPr>
        <p:spPr>
          <a:xfrm>
            <a:off x="445057" y="1581738"/>
            <a:ext cx="4910961" cy="776488"/>
          </a:xfrm>
        </p:spPr>
        <p:txBody>
          <a:bodyPr>
            <a:normAutofit fontScale="90000"/>
          </a:bodyPr>
          <a:lstStyle/>
          <a:p>
            <a:r>
              <a:rPr lang="en-US" sz="3200" b="1" dirty="0">
                <a:effectLst/>
                <a:latin typeface="Times New Roman" panose="02020603050405020304" pitchFamily="18" charset="0"/>
                <a:ea typeface="DengXian" panose="02010600030101010101" pitchFamily="2" charset="-122"/>
              </a:rPr>
              <a:t>Tajima’s D values in teosinte and landrace</a:t>
            </a:r>
            <a:r>
              <a:rPr lang="en-US" sz="2800" dirty="0">
                <a:effectLst/>
              </a:rPr>
              <a:t> </a:t>
            </a:r>
            <a:endParaRPr lang="en-US" sz="6000" dirty="0"/>
          </a:p>
        </p:txBody>
      </p:sp>
      <p:pic>
        <p:nvPicPr>
          <p:cNvPr id="5" name="Picture 4" descr="A graph with dots on it&#10;&#10;AI-generated content may be incorrect.">
            <a:extLst>
              <a:ext uri="{FF2B5EF4-FFF2-40B4-BE49-F238E27FC236}">
                <a16:creationId xmlns:a16="http://schemas.microsoft.com/office/drawing/2014/main" id="{575E0B40-B28A-3143-CE85-C858D1B57808}"/>
              </a:ext>
            </a:extLst>
          </p:cNvPr>
          <p:cNvPicPr>
            <a:picLocks noChangeAspect="1"/>
          </p:cNvPicPr>
          <p:nvPr/>
        </p:nvPicPr>
        <p:blipFill rotWithShape="1">
          <a:blip r:embed="rId2">
            <a:extLst>
              <a:ext uri="{28A0092B-C50C-407E-A947-70E740481C1C}">
                <a14:useLocalDpi xmlns:a14="http://schemas.microsoft.com/office/drawing/2010/main" val="0"/>
              </a:ext>
            </a:extLst>
          </a:blip>
          <a:srcRect t="11680"/>
          <a:stretch/>
        </p:blipFill>
        <p:spPr bwMode="auto">
          <a:xfrm>
            <a:off x="5356018" y="464535"/>
            <a:ext cx="5976764" cy="3272781"/>
          </a:xfrm>
          <a:prstGeom prst="rect">
            <a:avLst/>
          </a:prstGeom>
          <a:extLst>
            <a:ext uri="{53640926-AAD7-44D8-BBD7-CCE9431645EC}">
              <a14:shadowObscured xmlns:a14="http://schemas.microsoft.com/office/drawing/2010/main"/>
            </a:ext>
          </a:extLst>
        </p:spPr>
      </p:pic>
      <p:pic>
        <p:nvPicPr>
          <p:cNvPr id="4" name="Picture 3" descr="A graph with dots on it&#10;&#10;AI-generated content may be incorrect.">
            <a:extLst>
              <a:ext uri="{FF2B5EF4-FFF2-40B4-BE49-F238E27FC236}">
                <a16:creationId xmlns:a16="http://schemas.microsoft.com/office/drawing/2014/main" id="{D2D8ED5C-194C-91E2-1840-212FB4E53790}"/>
              </a:ext>
            </a:extLst>
          </p:cNvPr>
          <p:cNvPicPr>
            <a:picLocks noChangeAspect="1"/>
          </p:cNvPicPr>
          <p:nvPr/>
        </p:nvPicPr>
        <p:blipFill rotWithShape="1">
          <a:blip r:embed="rId3">
            <a:extLst>
              <a:ext uri="{28A0092B-C50C-407E-A947-70E740481C1C}">
                <a14:useLocalDpi xmlns:a14="http://schemas.microsoft.com/office/drawing/2010/main" val="0"/>
              </a:ext>
            </a:extLst>
          </a:blip>
          <a:srcRect t="11332" b="2508"/>
          <a:stretch/>
        </p:blipFill>
        <p:spPr bwMode="auto">
          <a:xfrm>
            <a:off x="5334793" y="3475429"/>
            <a:ext cx="6019009" cy="3215307"/>
          </a:xfrm>
          <a:prstGeom prst="rect">
            <a:avLst/>
          </a:prstGeom>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C2FAACBD-53E7-E01A-F990-19E5012A1143}"/>
              </a:ext>
            </a:extLst>
          </p:cNvPr>
          <p:cNvSpPr>
            <a:spLocks noGrp="1"/>
          </p:cNvSpPr>
          <p:nvPr>
            <p:ph type="sldNum" sz="quarter" idx="12"/>
          </p:nvPr>
        </p:nvSpPr>
        <p:spPr/>
        <p:txBody>
          <a:bodyPr/>
          <a:lstStyle/>
          <a:p>
            <a:fld id="{967ADD06-A349-8343-8BD4-79E91D8E58AD}" type="slidenum">
              <a:rPr lang="en-US" smtClean="0"/>
              <a:t>9</a:t>
            </a:fld>
            <a:endParaRPr lang="en-US"/>
          </a:p>
        </p:txBody>
      </p:sp>
      <p:sp>
        <p:nvSpPr>
          <p:cNvPr id="7" name="TextBox 6">
            <a:extLst>
              <a:ext uri="{FF2B5EF4-FFF2-40B4-BE49-F238E27FC236}">
                <a16:creationId xmlns:a16="http://schemas.microsoft.com/office/drawing/2014/main" id="{3696129F-8AF6-D5AC-5A61-5F7BD77EBB48}"/>
              </a:ext>
            </a:extLst>
          </p:cNvPr>
          <p:cNvSpPr txBox="1"/>
          <p:nvPr/>
        </p:nvSpPr>
        <p:spPr>
          <a:xfrm>
            <a:off x="445057" y="2839388"/>
            <a:ext cx="4702676" cy="3051476"/>
          </a:xfrm>
          <a:prstGeom prst="rect">
            <a:avLst/>
          </a:prstGeom>
          <a:noFill/>
        </p:spPr>
        <p:txBody>
          <a:bodyPr wrap="square">
            <a:spAutoFit/>
          </a:bodyPr>
          <a:lstStyle/>
          <a:p>
            <a:pPr marL="0" marR="0">
              <a:lnSpc>
                <a:spcPct val="115000"/>
              </a:lnSpc>
              <a:spcAft>
                <a:spcPts val="800"/>
              </a:spcAft>
            </a:pPr>
            <a:r>
              <a:rPr lang="en-US" sz="1400" b="1" kern="100" dirty="0">
                <a:effectLst/>
                <a:latin typeface="Times New Roman" panose="02020603050405020304" pitchFamily="18" charset="0"/>
                <a:ea typeface="DengXian" panose="02010600030101010101" pitchFamily="2" charset="-122"/>
                <a:cs typeface="Times New Roman" panose="02020603050405020304" pitchFamily="18" charset="0"/>
              </a:rPr>
              <a:t>Figure 4: Tajima’s D values across the first 100000 base pairs(bp) of chromosome one in teosinte and landrace.</a:t>
            </a:r>
            <a:r>
              <a:rPr lang="en-US" sz="1400" kern="100" dirty="0">
                <a:effectLst/>
                <a:latin typeface="Times New Roman" panose="02020603050405020304" pitchFamily="18" charset="0"/>
                <a:ea typeface="DengXian" panose="02010600030101010101" pitchFamily="2" charset="-122"/>
                <a:cs typeface="Times New Roman" panose="02020603050405020304" pitchFamily="18" charset="0"/>
              </a:rPr>
              <a:t> The x axis represents the position in kilobases, while the y axis shows the corresponding Tajima’s D values. In both teosinte and landrace, Tajima’s D values are generally positive or near zero, consistent with signals of neutral evolution or balancing selection or bottleneck. The overall pattern of Tajima’s D is similar between the two, indicating shared evolutionary dynamic in this genomic region. However, landrace displaces a pronounced peak around 38 kb compared to teosinte, suggesting a stronger balancing selection in landrace at this locus.</a:t>
            </a:r>
            <a:endParaRPr lang="en-US" kern="100" dirty="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8" name="TextBox 7">
            <a:extLst>
              <a:ext uri="{FF2B5EF4-FFF2-40B4-BE49-F238E27FC236}">
                <a16:creationId xmlns:a16="http://schemas.microsoft.com/office/drawing/2014/main" id="{25556F82-CE43-8435-64E9-85641C438024}"/>
              </a:ext>
            </a:extLst>
          </p:cNvPr>
          <p:cNvSpPr txBox="1"/>
          <p:nvPr/>
        </p:nvSpPr>
        <p:spPr>
          <a:xfrm>
            <a:off x="5107006" y="337343"/>
            <a:ext cx="455574" cy="369332"/>
          </a:xfrm>
          <a:prstGeom prst="rect">
            <a:avLst/>
          </a:prstGeom>
          <a:noFill/>
        </p:spPr>
        <p:txBody>
          <a:bodyPr wrap="none" rtlCol="0">
            <a:spAutoFit/>
          </a:bodyPr>
          <a:lstStyle/>
          <a:p>
            <a:r>
              <a:rPr lang="en-US" dirty="0"/>
              <a:t>(A)</a:t>
            </a:r>
          </a:p>
        </p:txBody>
      </p:sp>
      <p:sp>
        <p:nvSpPr>
          <p:cNvPr id="9" name="TextBox 8">
            <a:extLst>
              <a:ext uri="{FF2B5EF4-FFF2-40B4-BE49-F238E27FC236}">
                <a16:creationId xmlns:a16="http://schemas.microsoft.com/office/drawing/2014/main" id="{8397CA94-44D4-9992-E146-38557FC1BD8C}"/>
              </a:ext>
            </a:extLst>
          </p:cNvPr>
          <p:cNvSpPr txBox="1"/>
          <p:nvPr/>
        </p:nvSpPr>
        <p:spPr>
          <a:xfrm>
            <a:off x="5106986" y="3383354"/>
            <a:ext cx="458780"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477804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1029</TotalTime>
  <Words>1270</Words>
  <Application>Microsoft Macintosh PowerPoint</Application>
  <PresentationFormat>Widescreen</PresentationFormat>
  <Paragraphs>63</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Times New Roman</vt:lpstr>
      <vt:lpstr>Office Theme</vt:lpstr>
      <vt:lpstr>PowerPoint Presentation</vt:lpstr>
      <vt:lpstr>Material and Methods</vt:lpstr>
      <vt:lpstr>Microbiome Diversity and Abundance comparison between landrace and teosinte</vt:lpstr>
      <vt:lpstr>Visualization of PERMANOVA Test Results </vt:lpstr>
      <vt:lpstr>Two most group separating components from PLS-DA </vt:lpstr>
      <vt:lpstr>Pathways based on PLS-DA </vt:lpstr>
      <vt:lpstr>Pathways based on Random Forest</vt:lpstr>
      <vt:lpstr>Fst values frequency and values across chromosome one 100kbp between teosinte and landrace </vt:lpstr>
      <vt:lpstr>Tajima’s D values in teosinte and landrace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 Peng</dc:creator>
  <cp:lastModifiedBy>Bo Peng</cp:lastModifiedBy>
  <cp:revision>17</cp:revision>
  <dcterms:created xsi:type="dcterms:W3CDTF">2025-05-07T15:33:42Z</dcterms:created>
  <dcterms:modified xsi:type="dcterms:W3CDTF">2025-06-19T19:23:45Z</dcterms:modified>
</cp:coreProperties>
</file>